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293" r:id="rId5"/>
    <p:sldId id="292" r:id="rId6"/>
    <p:sldId id="294" r:id="rId7"/>
    <p:sldId id="295" r:id="rId8"/>
    <p:sldId id="288" r:id="rId9"/>
    <p:sldId id="276" r:id="rId10"/>
    <p:sldId id="261" r:id="rId11"/>
    <p:sldId id="268" r:id="rId12"/>
    <p:sldId id="269" r:id="rId13"/>
    <p:sldId id="270" r:id="rId14"/>
    <p:sldId id="271" r:id="rId15"/>
    <p:sldId id="272" r:id="rId16"/>
    <p:sldId id="277" r:id="rId17"/>
    <p:sldId id="278" r:id="rId18"/>
    <p:sldId id="279" r:id="rId19"/>
    <p:sldId id="273" r:id="rId20"/>
    <p:sldId id="274" r:id="rId21"/>
    <p:sldId id="280" r:id="rId22"/>
    <p:sldId id="263" r:id="rId23"/>
    <p:sldId id="286" r:id="rId24"/>
    <p:sldId id="287" r:id="rId25"/>
    <p:sldId id="275" r:id="rId26"/>
    <p:sldId id="289" r:id="rId27"/>
    <p:sldId id="290" r:id="rId28"/>
    <p:sldId id="291" r:id="rId29"/>
    <p:sldId id="265" r:id="rId30"/>
    <p:sldId id="283" r:id="rId31"/>
    <p:sldId id="297" r:id="rId32"/>
    <p:sldId id="284" r:id="rId33"/>
    <p:sldId id="285" r:id="rId34"/>
    <p:sldId id="296" r:id="rId35"/>
    <p:sldId id="266" r:id="rId36"/>
    <p:sldId id="300" r:id="rId37"/>
    <p:sldId id="301" r:id="rId38"/>
    <p:sldId id="304" r:id="rId39"/>
    <p:sldId id="305" r:id="rId40"/>
    <p:sldId id="298" r:id="rId41"/>
    <p:sldId id="303" r:id="rId42"/>
    <p:sldId id="281" r:id="rId43"/>
    <p:sldId id="282" r:id="rId44"/>
    <p:sldId id="25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B598C-1577-45FD-968D-1F222F7A1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8C7616-2AF5-4AA8-8EF2-34BBC4BA2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E9DB1-44E6-4480-A2CD-851E77F2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4F581-361C-4A84-94BE-CE183FF9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D9A05-A82D-483A-B4D4-E47E4C6F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05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29114-DB81-4A0B-B810-23A030A9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D66FD-94CA-4DBA-A934-9B606A5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230A4-BE6C-43E9-802D-4D35BE08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18D98-62A8-4E06-B348-7A1A0687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E0F5F-0946-4D57-9DAA-1E80C7E6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EF3A7BB-7060-4D64-BBF8-DB8C32E6A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84E10E-4F03-45CC-A204-5365A92FA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DC60D-90CA-4AE8-8F63-DFE15268B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D4F04-5A1F-448C-8EDB-CC5B2E02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CD002-D7CD-427E-A742-3DC9563C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1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8016C-9C41-4FD1-AD50-91D86526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A1662-6767-431A-AEF9-C3827BCC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05BA7-D262-4EE0-A5E6-CF17295E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FA3EF-DB80-4890-A564-10232564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CD26BB-8EE8-4C98-840E-0BCAA0A9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8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2F1DA-BF59-4959-A662-FF72FD1C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D2D7A-7085-4E91-A806-1E39E7290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5A175-9E00-4D1B-93EA-2A5540E9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8653-73E6-45F6-AE37-1A56DC24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9BA96D-3CC3-4961-A53A-376A4306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40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616B1-EDF9-41ED-A5BB-654D388E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4AD75-5E9F-4C67-821C-CAF12DB7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6A0CED-7857-4BF5-9541-81F309810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6D3B3-8C64-48AE-8BB8-1484F74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C8A36-EAA3-4469-89EE-DE0BC2E6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8FB1D-8DFE-4B40-8F26-D673E1EB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2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F44FB-3031-4A30-97CA-079055A7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FC0573-9C62-48A7-A009-D4C51CE96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C326D-6B8A-44E9-892E-CB20B3BC8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9DE0F-4A5B-47AF-8A39-A43AE63BC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C44B9D-7BC5-4026-B720-75E83DC12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B5B12-0C08-4851-AA7E-88C76235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809952-65F5-4547-BC05-51033E11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9733B1-B259-4AE1-818F-0C887FF6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72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8B489-ECD1-4B72-B4AA-BA338884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B3BC4-4F7A-4309-B32B-5432ACE3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5CDF22-8619-448A-8124-9DDD256B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A69C2D-A8B0-4779-803E-6DCE19DE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22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BC62F5-3D47-451D-84E5-A24E6124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B9FD4E-1EEF-4884-9BD7-F2BA546E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728F5-68D9-4D80-A2A9-13354B47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28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1F65C-8926-44F0-B1F5-233D1A89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9B87D-4E0E-40A0-A61B-837CEC7F7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F3BB-0808-42E0-A213-F1D71BE3B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D850C4-F88B-4832-990B-F868FFC7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70F5D3-CA48-463E-9DB3-4E3DC6AB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D5D5A-01C7-4CC1-B67A-9A88B981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6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ABE4C-E0B9-4C19-9D0B-9067E37B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25385-FF99-4721-B9C9-E8B27BDA3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449A15-D9DA-4956-AC0A-5FF3EB7AC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C11560-BBF1-4346-A547-93EEA181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0E2FA-AEEE-43F4-9D4E-BF2AC6C9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3E9DD9-A04F-4820-A2E3-BE98824E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6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9C612B-EE17-4EC0-89B8-11E02A92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65985C-24E3-47AE-A67E-992D7789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30810-E3F8-47E4-83C3-6D780A86F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E31B-2A0C-48F3-83BF-5E6FB0E20C3C}" type="datetimeFigureOut">
              <a:rPr lang="ko-KR" altLang="en-US" smtClean="0"/>
              <a:t>2022-02-17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5D68B-B50B-413E-B194-C2F88E332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6DF1F-6BC4-4384-A580-1615DEC0C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D978-A7E0-42FD-8922-0B091D4B60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1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.be/x-KnsdKWNpQ?t=46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Aristarchus_of_Samos.jpg" TargetMode="External"/><Relationship Id="rId3" Type="http://schemas.openxmlformats.org/officeDocument/2006/relationships/hyperlink" Target="https://ko.wikipedia.org/wiki/%EC%A1%B0%EA%B0%9C%EC%B9%98%EB%A0%88" TargetMode="External"/><Relationship Id="rId7" Type="http://schemas.openxmlformats.org/officeDocument/2006/relationships/hyperlink" Target="https://totallyhistory.com/pythagoras/" TargetMode="External"/><Relationship Id="rId2" Type="http://schemas.openxmlformats.org/officeDocument/2006/relationships/hyperlink" Target="http://www.kyobobook.co.kr/author/info/AuthorInfoNew.laf?authorid=20002657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Thales_of_Miletus" TargetMode="External"/><Relationship Id="rId5" Type="http://schemas.openxmlformats.org/officeDocument/2006/relationships/hyperlink" Target="https://ko.wikipedia.org/wiki/%EC%9D%B4%EC%98%A4%EB%8B%88%EC%95%84" TargetMode="External"/><Relationship Id="rId4" Type="http://schemas.openxmlformats.org/officeDocument/2006/relationships/hyperlink" Target="https://www.nasa.gov/feature/jpl/pale-blue-dot-revisited" TargetMode="External"/><Relationship Id="rId9" Type="http://schemas.openxmlformats.org/officeDocument/2006/relationships/hyperlink" Target="https://cm.asiae.co.kr/article/202006240849495707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2589738" y="2020067"/>
            <a:ext cx="7012324" cy="18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8800" kern="0" dirty="0">
                <a:solidFill>
                  <a:schemeClr val="bg1"/>
                </a:solidFill>
              </a:rPr>
              <a:t>COSMOS</a:t>
            </a:r>
            <a:endParaRPr lang="en-US" sz="9600" kern="0" dirty="0">
              <a:solidFill>
                <a:schemeClr val="bg1"/>
              </a:solidFill>
            </a:endParaRPr>
          </a:p>
        </p:txBody>
      </p:sp>
      <p:sp>
        <p:nvSpPr>
          <p:cNvPr id="10" name="Google Shape;727;p45">
            <a:extLst>
              <a:ext uri="{FF2B5EF4-FFF2-40B4-BE49-F238E27FC236}">
                <a16:creationId xmlns:a16="http://schemas.microsoft.com/office/drawing/2014/main" id="{F47242F7-A3E9-4E4C-9D61-926D5008625C}"/>
              </a:ext>
            </a:extLst>
          </p:cNvPr>
          <p:cNvSpPr txBox="1">
            <a:spLocks/>
          </p:cNvSpPr>
          <p:nvPr/>
        </p:nvSpPr>
        <p:spPr>
          <a:xfrm>
            <a:off x="3422404" y="3590380"/>
            <a:ext cx="5251742" cy="100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1FF"/>
              </a:buClr>
              <a:buSzPts val="1400"/>
              <a:buFont typeface="Titillium Web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Titillium Web"/>
              </a:rPr>
              <a:t>Carl Sagan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Titillium Web"/>
            </a:endParaRPr>
          </a:p>
        </p:txBody>
      </p:sp>
      <p:sp>
        <p:nvSpPr>
          <p:cNvPr id="15" name="Google Shape;727;p45">
            <a:extLst>
              <a:ext uri="{FF2B5EF4-FFF2-40B4-BE49-F238E27FC236}">
                <a16:creationId xmlns:a16="http://schemas.microsoft.com/office/drawing/2014/main" id="{EC365F4E-A174-4030-B7F2-A4D9367C298C}"/>
              </a:ext>
            </a:extLst>
          </p:cNvPr>
          <p:cNvSpPr txBox="1">
            <a:spLocks/>
          </p:cNvSpPr>
          <p:nvPr/>
        </p:nvSpPr>
        <p:spPr>
          <a:xfrm>
            <a:off x="9505950" y="6162674"/>
            <a:ext cx="2800350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8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1FF"/>
              </a:buClr>
              <a:buSzPts val="1400"/>
              <a:buFont typeface="Titillium Web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Titillium Web"/>
              </a:rPr>
              <a:t>Made by Noah Lee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1FF"/>
              </a:buClr>
              <a:buSzPts val="1400"/>
              <a:buFont typeface="Titillium Web"/>
              <a:buNone/>
              <a:tabLst/>
              <a:defRPr/>
            </a:pPr>
            <a:r>
              <a:rPr lang="en-US" altLang="ko-KR" sz="1600" kern="0" dirty="0">
                <a:solidFill>
                  <a:schemeClr val="bg1"/>
                </a:solidFill>
              </a:rPr>
              <a:t>jwlee8291@gmail.com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862410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942037" y="2743200"/>
            <a:ext cx="811636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bg1"/>
                </a:solidFill>
              </a:rPr>
              <a:t>2. </a:t>
            </a:r>
            <a:r>
              <a:rPr lang="ko-KR" altLang="en-US" sz="4800" kern="0" dirty="0">
                <a:solidFill>
                  <a:schemeClr val="bg1"/>
                </a:solidFill>
              </a:rPr>
              <a:t>생명의 기원</a:t>
            </a:r>
            <a:endParaRPr lang="en-US" sz="5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408512" y="314325"/>
            <a:ext cx="616373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일본의 </a:t>
            </a:r>
            <a:r>
              <a:rPr lang="ko-KR" altLang="en-US" sz="4400" kern="0" dirty="0" err="1">
                <a:solidFill>
                  <a:schemeClr val="tx1"/>
                </a:solidFill>
              </a:rPr>
              <a:t>헤이케</a:t>
            </a:r>
            <a:r>
              <a:rPr lang="ko-KR" altLang="en-US" sz="4400" kern="0" dirty="0">
                <a:solidFill>
                  <a:schemeClr val="tx1"/>
                </a:solidFill>
              </a:rPr>
              <a:t> 게 전설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E1EC9-8848-4C4B-92BA-DA20007F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497955"/>
            <a:ext cx="10477500" cy="48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408512" y="314325"/>
            <a:ext cx="616373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일본의 </a:t>
            </a:r>
            <a:r>
              <a:rPr lang="ko-KR" altLang="en-US" sz="4400" kern="0" dirty="0" err="1">
                <a:solidFill>
                  <a:schemeClr val="tx1"/>
                </a:solidFill>
              </a:rPr>
              <a:t>헤이케</a:t>
            </a:r>
            <a:r>
              <a:rPr lang="ko-KR" altLang="en-US" sz="4400" kern="0" dirty="0">
                <a:solidFill>
                  <a:schemeClr val="tx1"/>
                </a:solidFill>
              </a:rPr>
              <a:t> 게 전설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2052" name="Picture 4" descr="바다에서 &amp;#39;사람 닮은 게&amp;#39; 낚은 남자 | NTD Korea">
            <a:extLst>
              <a:ext uri="{FF2B5EF4-FFF2-40B4-BE49-F238E27FC236}">
                <a16:creationId xmlns:a16="http://schemas.microsoft.com/office/drawing/2014/main" id="{F0BAC745-5E4F-4CF1-B14D-3C7F847FF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0"/>
          <a:stretch/>
        </p:blipFill>
        <p:spPr bwMode="auto">
          <a:xfrm>
            <a:off x="2296840" y="2219325"/>
            <a:ext cx="219658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사무라이게&amp;#39;를 찾아서... : 네이버 블로그">
            <a:extLst>
              <a:ext uri="{FF2B5EF4-FFF2-40B4-BE49-F238E27FC236}">
                <a16:creationId xmlns:a16="http://schemas.microsoft.com/office/drawing/2014/main" id="{98050514-E15A-426B-A7D2-DF0426EB5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5" y="2154582"/>
            <a:ext cx="4465550" cy="35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408512" y="314325"/>
            <a:ext cx="616373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일본의 </a:t>
            </a:r>
            <a:r>
              <a:rPr lang="ko-KR" altLang="en-US" sz="4400" kern="0" dirty="0" err="1">
                <a:solidFill>
                  <a:schemeClr val="tx1"/>
                </a:solidFill>
              </a:rPr>
              <a:t>헤이케</a:t>
            </a:r>
            <a:r>
              <a:rPr lang="ko-KR" altLang="en-US" sz="4400" kern="0" dirty="0">
                <a:solidFill>
                  <a:schemeClr val="tx1"/>
                </a:solidFill>
              </a:rPr>
              <a:t> 게 전설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6C021-FE49-4894-ADCE-6351C833E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1" y="2805166"/>
            <a:ext cx="2772844" cy="2772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67D10-DC91-410C-BEBD-64A2783B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34019" y="1616718"/>
            <a:ext cx="3423014" cy="1188448"/>
          </a:xfrm>
          <a:prstGeom prst="rect">
            <a:avLst/>
          </a:prstGeom>
        </p:spPr>
      </p:pic>
      <p:sp>
        <p:nvSpPr>
          <p:cNvPr id="12" name="Google Shape;726;p45">
            <a:extLst>
              <a:ext uri="{FF2B5EF4-FFF2-40B4-BE49-F238E27FC236}">
                <a16:creationId xmlns:a16="http://schemas.microsoft.com/office/drawing/2014/main" id="{3D9D5F2F-DA7B-49E7-8D6B-BDDE1F8C331A}"/>
              </a:ext>
            </a:extLst>
          </p:cNvPr>
          <p:cNvSpPr txBox="1">
            <a:spLocks/>
          </p:cNvSpPr>
          <p:nvPr/>
        </p:nvSpPr>
        <p:spPr>
          <a:xfrm>
            <a:off x="1830457" y="1744332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저 게는 잡지 말자</a:t>
            </a:r>
            <a:r>
              <a:rPr lang="en-US" altLang="ko-KR" sz="2400" kern="0" dirty="0">
                <a:solidFill>
                  <a:schemeClr val="tx1"/>
                </a:solidFill>
              </a:rPr>
              <a:t>..!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7" name="Picture 2" descr="사무라이게&amp;#39;를 찾아서... : 네이버 블로그">
            <a:extLst>
              <a:ext uri="{FF2B5EF4-FFF2-40B4-BE49-F238E27FC236}">
                <a16:creationId xmlns:a16="http://schemas.microsoft.com/office/drawing/2014/main" id="{F0FF0260-77E8-4663-AF76-4F621BA69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5" y="2154582"/>
            <a:ext cx="4465550" cy="35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26;p45">
            <a:extLst>
              <a:ext uri="{FF2B5EF4-FFF2-40B4-BE49-F238E27FC236}">
                <a16:creationId xmlns:a16="http://schemas.microsoft.com/office/drawing/2014/main" id="{F160962B-A564-434B-B966-1AAE0390EC30}"/>
              </a:ext>
            </a:extLst>
          </p:cNvPr>
          <p:cNvSpPr txBox="1">
            <a:spLocks/>
          </p:cNvSpPr>
          <p:nvPr/>
        </p:nvSpPr>
        <p:spPr>
          <a:xfrm>
            <a:off x="2508150" y="5749257"/>
            <a:ext cx="7206724" cy="89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000" kern="0" dirty="0">
                <a:solidFill>
                  <a:schemeClr val="tx1"/>
                </a:solidFill>
              </a:rPr>
              <a:t>인위 선택</a:t>
            </a:r>
            <a:r>
              <a:rPr lang="en-US" altLang="ko-KR" sz="4000" kern="0" dirty="0">
                <a:solidFill>
                  <a:schemeClr val="tx1"/>
                </a:solidFill>
              </a:rPr>
              <a:t>, </a:t>
            </a:r>
            <a:r>
              <a:rPr lang="ko-KR" altLang="en-US" sz="4000" kern="0" dirty="0">
                <a:solidFill>
                  <a:schemeClr val="tx1"/>
                </a:solidFill>
              </a:rPr>
              <a:t>품종 개량</a:t>
            </a:r>
            <a:r>
              <a:rPr lang="en-US" altLang="ko-KR" sz="4000" kern="0" dirty="0">
                <a:solidFill>
                  <a:schemeClr val="tx1"/>
                </a:solidFill>
              </a:rPr>
              <a:t>…</a:t>
            </a:r>
            <a:endParaRPr lang="en-US" sz="4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7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volution of Physical Inactivity Source:... | Download Scientific Diagram">
            <a:extLst>
              <a:ext uri="{FF2B5EF4-FFF2-40B4-BE49-F238E27FC236}">
                <a16:creationId xmlns:a16="http://schemas.microsoft.com/office/drawing/2014/main" id="{FF5AA219-84C6-4B20-BB8A-473C9FEF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b="19686"/>
          <a:stretch/>
        </p:blipFill>
        <p:spPr bwMode="auto">
          <a:xfrm>
            <a:off x="2658561" y="3075996"/>
            <a:ext cx="6723564" cy="378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26;p45">
            <a:extLst>
              <a:ext uri="{FF2B5EF4-FFF2-40B4-BE49-F238E27FC236}">
                <a16:creationId xmlns:a16="http://schemas.microsoft.com/office/drawing/2014/main" id="{78376422-267C-4F51-A650-1137D8CC9428}"/>
              </a:ext>
            </a:extLst>
          </p:cNvPr>
          <p:cNvSpPr txBox="1">
            <a:spLocks/>
          </p:cNvSpPr>
          <p:nvPr/>
        </p:nvSpPr>
        <p:spPr>
          <a:xfrm>
            <a:off x="442913" y="2609851"/>
            <a:ext cx="11306174" cy="15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ko-KR" sz="4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우연히 자연에 더 적합한 형질을 가진 개체들만 살아남게 되므로</a:t>
            </a:r>
            <a:r>
              <a:rPr lang="en-US" altLang="ko-KR" sz="44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sz="4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olution of Physical Inactivity Source:... | Download Scientific Diagram">
            <a:extLst>
              <a:ext uri="{FF2B5EF4-FFF2-40B4-BE49-F238E27FC236}">
                <a16:creationId xmlns:a16="http://schemas.microsoft.com/office/drawing/2014/main" id="{A4C302D3-68FA-48A8-BA26-ABDA7CE52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b="19686"/>
          <a:stretch/>
        </p:blipFill>
        <p:spPr bwMode="auto">
          <a:xfrm>
            <a:off x="2658561" y="3075996"/>
            <a:ext cx="6723564" cy="378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26;p45">
            <a:extLst>
              <a:ext uri="{FF2B5EF4-FFF2-40B4-BE49-F238E27FC236}">
                <a16:creationId xmlns:a16="http://schemas.microsoft.com/office/drawing/2014/main" id="{78376422-267C-4F51-A650-1137D8CC9428}"/>
              </a:ext>
            </a:extLst>
          </p:cNvPr>
          <p:cNvSpPr txBox="1">
            <a:spLocks/>
          </p:cNvSpPr>
          <p:nvPr/>
        </p:nvSpPr>
        <p:spPr>
          <a:xfrm>
            <a:off x="442913" y="2609851"/>
            <a:ext cx="11306174" cy="15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ko-KR" sz="4400" dirty="0"/>
              <a:t>그러한 형질을 갖고 태어난 종이 </a:t>
            </a:r>
            <a:endParaRPr lang="en-US" altLang="ko-KR" sz="4400" dirty="0"/>
          </a:p>
          <a:p>
            <a:pPr latinLnBrk="0"/>
            <a:r>
              <a:rPr lang="ko-KR" altLang="ko-KR" sz="4400" dirty="0"/>
              <a:t>선택적으로 번성하게 된다</a:t>
            </a:r>
            <a:r>
              <a:rPr lang="en-US" altLang="ko-KR" sz="4400" dirty="0"/>
              <a:t>. </a:t>
            </a:r>
            <a:endParaRPr lang="en-US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5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408513" y="314325"/>
            <a:ext cx="4904152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유전자의 탄생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Green NH3 - Crunchbase Company Profile &amp;amp; Funding">
            <a:extLst>
              <a:ext uri="{FF2B5EF4-FFF2-40B4-BE49-F238E27FC236}">
                <a16:creationId xmlns:a16="http://schemas.microsoft.com/office/drawing/2014/main" id="{56304424-6B1B-4888-B0B4-200C393C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8" y="1711139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hane Gas CH4 - Heating and Process">
            <a:extLst>
              <a:ext uri="{FF2B5EF4-FFF2-40B4-BE49-F238E27FC236}">
                <a16:creationId xmlns:a16="http://schemas.microsoft.com/office/drawing/2014/main" id="{F6AD5A3C-2F47-449D-8433-B381AE89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2" y="4026453"/>
            <a:ext cx="186766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946AB1-F977-4496-98F6-3D882964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57" y="3277451"/>
            <a:ext cx="1191802" cy="1191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E2F6F2-272A-4327-8A83-3345DB786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99" y="3769123"/>
            <a:ext cx="1620000" cy="16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F6C81-B187-422D-AAD2-7D29A693B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9" y="1628931"/>
            <a:ext cx="1620000" cy="1620000"/>
          </a:xfrm>
          <a:prstGeom prst="rect">
            <a:avLst/>
          </a:prstGeom>
        </p:spPr>
      </p:pic>
      <p:sp>
        <p:nvSpPr>
          <p:cNvPr id="16" name="Google Shape;726;p45">
            <a:extLst>
              <a:ext uri="{FF2B5EF4-FFF2-40B4-BE49-F238E27FC236}">
                <a16:creationId xmlns:a16="http://schemas.microsoft.com/office/drawing/2014/main" id="{EDDB6F23-70B6-4282-9123-03686E7D1FF6}"/>
              </a:ext>
            </a:extLst>
          </p:cNvPr>
          <p:cNvSpPr txBox="1">
            <a:spLocks/>
          </p:cNvSpPr>
          <p:nvPr/>
        </p:nvSpPr>
        <p:spPr>
          <a:xfrm>
            <a:off x="2764946" y="3251756"/>
            <a:ext cx="1619250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암모니아</a:t>
            </a:r>
            <a:endParaRPr lang="en-US" sz="3200" kern="0" dirty="0">
              <a:solidFill>
                <a:schemeClr val="tx1"/>
              </a:solidFill>
            </a:endParaRPr>
          </a:p>
        </p:txBody>
      </p:sp>
      <p:sp>
        <p:nvSpPr>
          <p:cNvPr id="21" name="Google Shape;726;p45">
            <a:extLst>
              <a:ext uri="{FF2B5EF4-FFF2-40B4-BE49-F238E27FC236}">
                <a16:creationId xmlns:a16="http://schemas.microsoft.com/office/drawing/2014/main" id="{039DA987-1465-436F-ABFD-513D6EF79974}"/>
              </a:ext>
            </a:extLst>
          </p:cNvPr>
          <p:cNvSpPr txBox="1">
            <a:spLocks/>
          </p:cNvSpPr>
          <p:nvPr/>
        </p:nvSpPr>
        <p:spPr>
          <a:xfrm>
            <a:off x="827643" y="3298423"/>
            <a:ext cx="1466772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물</a:t>
            </a:r>
            <a:endParaRPr lang="en-US" sz="3200" kern="0" dirty="0">
              <a:solidFill>
                <a:schemeClr val="tx1"/>
              </a:solidFill>
            </a:endParaRPr>
          </a:p>
        </p:txBody>
      </p:sp>
      <p:sp>
        <p:nvSpPr>
          <p:cNvPr id="22" name="Google Shape;726;p45">
            <a:extLst>
              <a:ext uri="{FF2B5EF4-FFF2-40B4-BE49-F238E27FC236}">
                <a16:creationId xmlns:a16="http://schemas.microsoft.com/office/drawing/2014/main" id="{9080AC3A-A2DD-41C5-9884-E5A9F8F41021}"/>
              </a:ext>
            </a:extLst>
          </p:cNvPr>
          <p:cNvSpPr txBox="1">
            <a:spLocks/>
          </p:cNvSpPr>
          <p:nvPr/>
        </p:nvSpPr>
        <p:spPr>
          <a:xfrm>
            <a:off x="827643" y="5749257"/>
            <a:ext cx="1466772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메탄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23" name="Google Shape;726;p45">
            <a:extLst>
              <a:ext uri="{FF2B5EF4-FFF2-40B4-BE49-F238E27FC236}">
                <a16:creationId xmlns:a16="http://schemas.microsoft.com/office/drawing/2014/main" id="{25B61D82-3CAA-447D-8237-E5E45AB00B1E}"/>
              </a:ext>
            </a:extLst>
          </p:cNvPr>
          <p:cNvSpPr txBox="1">
            <a:spLocks/>
          </p:cNvSpPr>
          <p:nvPr/>
        </p:nvSpPr>
        <p:spPr>
          <a:xfrm>
            <a:off x="2612468" y="5659892"/>
            <a:ext cx="2249162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이산화탄소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24" name="Google Shape;726;p45">
            <a:extLst>
              <a:ext uri="{FF2B5EF4-FFF2-40B4-BE49-F238E27FC236}">
                <a16:creationId xmlns:a16="http://schemas.microsoft.com/office/drawing/2014/main" id="{874BE3BC-C532-4005-AE1C-223314C9C737}"/>
              </a:ext>
            </a:extLst>
          </p:cNvPr>
          <p:cNvSpPr txBox="1">
            <a:spLocks/>
          </p:cNvSpPr>
          <p:nvPr/>
        </p:nvSpPr>
        <p:spPr>
          <a:xfrm>
            <a:off x="5544697" y="4529848"/>
            <a:ext cx="1287137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번개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25" name="Google Shape;726;p45">
            <a:extLst>
              <a:ext uri="{FF2B5EF4-FFF2-40B4-BE49-F238E27FC236}">
                <a16:creationId xmlns:a16="http://schemas.microsoft.com/office/drawing/2014/main" id="{B11B5C8F-04DF-4C34-A1FB-39F87D85159D}"/>
              </a:ext>
            </a:extLst>
          </p:cNvPr>
          <p:cNvSpPr txBox="1">
            <a:spLocks/>
          </p:cNvSpPr>
          <p:nvPr/>
        </p:nvSpPr>
        <p:spPr>
          <a:xfrm>
            <a:off x="4497289" y="3081068"/>
            <a:ext cx="1287137" cy="189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13800" kern="0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AECF39-CA57-4395-89C4-C0425E3D0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42" y="3149452"/>
            <a:ext cx="1447800" cy="1447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CD5648-A9C5-4DBF-8A07-F07835563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853" y="2464992"/>
            <a:ext cx="2064856" cy="2064856"/>
          </a:xfrm>
          <a:prstGeom prst="rect">
            <a:avLst/>
          </a:prstGeom>
        </p:spPr>
      </p:pic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04F2B41D-667C-42C2-B124-BE51AC472325}"/>
              </a:ext>
            </a:extLst>
          </p:cNvPr>
          <p:cNvSpPr txBox="1">
            <a:spLocks/>
          </p:cNvSpPr>
          <p:nvPr/>
        </p:nvSpPr>
        <p:spPr>
          <a:xfrm>
            <a:off x="9450143" y="4529848"/>
            <a:ext cx="1830275" cy="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800" kern="0" dirty="0">
                <a:solidFill>
                  <a:schemeClr val="tx1"/>
                </a:solidFill>
              </a:rPr>
              <a:t>아미노산</a:t>
            </a:r>
            <a:endParaRPr lang="en-US" sz="2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4" grpId="0"/>
      <p:bldP spid="25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6;p45">
            <a:extLst>
              <a:ext uri="{FF2B5EF4-FFF2-40B4-BE49-F238E27FC236}">
                <a16:creationId xmlns:a16="http://schemas.microsoft.com/office/drawing/2014/main" id="{78376422-267C-4F51-A650-1137D8CC9428}"/>
              </a:ext>
            </a:extLst>
          </p:cNvPr>
          <p:cNvSpPr txBox="1">
            <a:spLocks/>
          </p:cNvSpPr>
          <p:nvPr/>
        </p:nvSpPr>
        <p:spPr>
          <a:xfrm>
            <a:off x="442913" y="2609851"/>
            <a:ext cx="11306174" cy="15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어느 시점에 특히 주목할 만한 분자가 </a:t>
            </a:r>
            <a:endParaRPr lang="en-US" altLang="ko-KR" sz="4400" kern="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‘</a:t>
            </a:r>
            <a:r>
              <a:rPr lang="ko-KR" altLang="en-US" sz="4400" kern="0" dirty="0">
                <a:solidFill>
                  <a:schemeClr val="tx1"/>
                </a:solidFill>
              </a:rPr>
              <a:t>우연히</a:t>
            </a:r>
            <a:r>
              <a:rPr lang="en-US" altLang="ko-KR" sz="4400" kern="0" dirty="0">
                <a:solidFill>
                  <a:schemeClr val="tx1"/>
                </a:solidFill>
              </a:rPr>
              <a:t>’</a:t>
            </a:r>
            <a:r>
              <a:rPr lang="ko-KR" altLang="en-US" sz="4400" kern="0" dirty="0">
                <a:solidFill>
                  <a:schemeClr val="tx1"/>
                </a:solidFill>
              </a:rPr>
              <a:t> 생겨났다</a:t>
            </a:r>
            <a:r>
              <a:rPr lang="en-US" altLang="ko-KR" sz="4400" kern="0" dirty="0">
                <a:solidFill>
                  <a:schemeClr val="tx1"/>
                </a:solidFill>
              </a:rPr>
              <a:t>.</a:t>
            </a:r>
            <a:endParaRPr lang="en-US" sz="44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EA246F-3577-4371-8B4F-040D3595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20" y="4276565"/>
            <a:ext cx="2362360" cy="23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1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6;p45">
            <a:extLst>
              <a:ext uri="{FF2B5EF4-FFF2-40B4-BE49-F238E27FC236}">
                <a16:creationId xmlns:a16="http://schemas.microsoft.com/office/drawing/2014/main" id="{78376422-267C-4F51-A650-1137D8CC9428}"/>
              </a:ext>
            </a:extLst>
          </p:cNvPr>
          <p:cNvSpPr txBox="1">
            <a:spLocks/>
          </p:cNvSpPr>
          <p:nvPr/>
        </p:nvSpPr>
        <p:spPr>
          <a:xfrm>
            <a:off x="442913" y="2609851"/>
            <a:ext cx="11306174" cy="15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이들은 </a:t>
            </a:r>
            <a:r>
              <a:rPr lang="ko-KR" altLang="en-US" sz="4400" u="sng" kern="0" dirty="0">
                <a:solidFill>
                  <a:schemeClr val="tx1"/>
                </a:solidFill>
              </a:rPr>
              <a:t>스스로의 복제물을 만든다</a:t>
            </a:r>
            <a:r>
              <a:rPr lang="ko-KR" altLang="en-US" sz="4400" kern="0" dirty="0">
                <a:solidFill>
                  <a:schemeClr val="tx1"/>
                </a:solidFill>
              </a:rPr>
              <a:t>는</a:t>
            </a:r>
            <a:endParaRPr lang="en-US" altLang="ko-KR" sz="44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놀라운 특성을 지녔다</a:t>
            </a:r>
            <a:r>
              <a:rPr lang="en-US" altLang="ko-KR" sz="4400" kern="0" dirty="0">
                <a:solidFill>
                  <a:schemeClr val="tx1"/>
                </a:solidFill>
              </a:rPr>
              <a:t>.</a:t>
            </a:r>
            <a:endParaRPr lang="en-US" sz="4400" kern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44C08-B0E3-409E-8F3D-5907042F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20" y="4276565"/>
            <a:ext cx="2362360" cy="23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9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9F9632-4C54-41E2-A12F-2866B44E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t="35973" r="10937" b="13611"/>
          <a:stretch/>
        </p:blipFill>
        <p:spPr>
          <a:xfrm>
            <a:off x="633846" y="1870221"/>
            <a:ext cx="4862080" cy="2905467"/>
          </a:xfrm>
          <a:prstGeom prst="rect">
            <a:avLst/>
          </a:prstGeom>
        </p:spPr>
      </p:pic>
      <p:sp>
        <p:nvSpPr>
          <p:cNvPr id="5" name="Google Shape;726;p45">
            <a:extLst>
              <a:ext uri="{FF2B5EF4-FFF2-40B4-BE49-F238E27FC236}">
                <a16:creationId xmlns:a16="http://schemas.microsoft.com/office/drawing/2014/main" id="{C96BC8FA-BFF3-44C3-B6F3-676E8BE49D66}"/>
              </a:ext>
            </a:extLst>
          </p:cNvPr>
          <p:cNvSpPr txBox="1">
            <a:spLocks/>
          </p:cNvSpPr>
          <p:nvPr/>
        </p:nvSpPr>
        <p:spPr>
          <a:xfrm>
            <a:off x="-114300" y="438150"/>
            <a:ext cx="8106838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축구 대결</a:t>
            </a:r>
            <a:r>
              <a:rPr lang="en-US" altLang="ko-KR" sz="4400" kern="0" dirty="0">
                <a:solidFill>
                  <a:schemeClr val="tx1"/>
                </a:solidFill>
              </a:rPr>
              <a:t>! </a:t>
            </a:r>
            <a:r>
              <a:rPr lang="ko-KR" altLang="en-US" sz="4400" kern="0" dirty="0">
                <a:solidFill>
                  <a:schemeClr val="tx1"/>
                </a:solidFill>
              </a:rPr>
              <a:t>누가 이길까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sp>
        <p:nvSpPr>
          <p:cNvPr id="6" name="Google Shape;726;p45">
            <a:extLst>
              <a:ext uri="{FF2B5EF4-FFF2-40B4-BE49-F238E27FC236}">
                <a16:creationId xmlns:a16="http://schemas.microsoft.com/office/drawing/2014/main" id="{F11886BB-EB3C-4CEB-8DA8-D5078A858098}"/>
              </a:ext>
            </a:extLst>
          </p:cNvPr>
          <p:cNvSpPr txBox="1">
            <a:spLocks/>
          </p:cNvSpPr>
          <p:nvPr/>
        </p:nvSpPr>
        <p:spPr>
          <a:xfrm>
            <a:off x="5624512" y="2685048"/>
            <a:ext cx="1028700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tx1"/>
                </a:solidFill>
              </a:rPr>
              <a:t>VS</a:t>
            </a:r>
          </a:p>
        </p:txBody>
      </p:sp>
      <p:pic>
        <p:nvPicPr>
          <p:cNvPr id="7170" name="Picture 2" descr="https://t1.daumcdn.net/cfile/tistory/99CED7495B1F9F782B">
            <a:extLst>
              <a:ext uri="{FF2B5EF4-FFF2-40B4-BE49-F238E27FC236}">
                <a16:creationId xmlns:a16="http://schemas.microsoft.com/office/drawing/2014/main" id="{325AC089-911E-4351-85E3-6CB242BD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1870222"/>
            <a:ext cx="4596960" cy="29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26;p45">
            <a:extLst>
              <a:ext uri="{FF2B5EF4-FFF2-40B4-BE49-F238E27FC236}">
                <a16:creationId xmlns:a16="http://schemas.microsoft.com/office/drawing/2014/main" id="{467F01F8-F25C-4979-89D4-5E6AA390C7EB}"/>
              </a:ext>
            </a:extLst>
          </p:cNvPr>
          <p:cNvSpPr txBox="1">
            <a:spLocks/>
          </p:cNvSpPr>
          <p:nvPr/>
        </p:nvSpPr>
        <p:spPr>
          <a:xfrm>
            <a:off x="1410023" y="4997296"/>
            <a:ext cx="3414279" cy="76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 err="1">
                <a:solidFill>
                  <a:schemeClr val="tx1"/>
                </a:solidFill>
              </a:rPr>
              <a:t>단인아</a:t>
            </a:r>
            <a:r>
              <a:rPr lang="ko-KR" altLang="en-US" sz="3600" kern="0" dirty="0">
                <a:solidFill>
                  <a:schemeClr val="tx1"/>
                </a:solidFill>
              </a:rPr>
              <a:t> 학생들</a:t>
            </a:r>
            <a:endParaRPr lang="en-US" sz="4000" kern="0" dirty="0">
              <a:solidFill>
                <a:schemeClr val="tx1"/>
              </a:solidFill>
            </a:endParaRPr>
          </a:p>
        </p:txBody>
      </p:sp>
      <p:sp>
        <p:nvSpPr>
          <p:cNvPr id="10" name="Google Shape;726;p45">
            <a:extLst>
              <a:ext uri="{FF2B5EF4-FFF2-40B4-BE49-F238E27FC236}">
                <a16:creationId xmlns:a16="http://schemas.microsoft.com/office/drawing/2014/main" id="{7079250D-9EDD-4687-8213-2DE6CDA4BFFE}"/>
              </a:ext>
            </a:extLst>
          </p:cNvPr>
          <p:cNvSpPr txBox="1">
            <a:spLocks/>
          </p:cNvSpPr>
          <p:nvPr/>
        </p:nvSpPr>
        <p:spPr>
          <a:xfrm>
            <a:off x="7373139" y="4997296"/>
            <a:ext cx="3414279" cy="76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/>
                </a:solidFill>
              </a:rPr>
              <a:t>레알 마드리드</a:t>
            </a:r>
            <a:endParaRPr lang="en-US" sz="4000" kern="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F38FAB-6F88-441A-838F-B119C997B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418" y="1002909"/>
            <a:ext cx="1359830" cy="13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2142062" y="2028825"/>
            <a:ext cx="8116363" cy="240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코스모스는 과거에도 있었고 현재에도 있으며 미래에도 있을 그 모든 것이다</a:t>
            </a:r>
            <a:r>
              <a:rPr lang="en-US" altLang="ko-KR" sz="4400" kern="0" dirty="0">
                <a:solidFill>
                  <a:schemeClr val="bg1"/>
                </a:solidFill>
              </a:rPr>
              <a:t>.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0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9F9632-4C54-41E2-A12F-2866B44E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t="35973" r="10937" b="13611"/>
          <a:stretch/>
        </p:blipFill>
        <p:spPr>
          <a:xfrm>
            <a:off x="633846" y="1870221"/>
            <a:ext cx="4862080" cy="2905467"/>
          </a:xfrm>
          <a:prstGeom prst="rect">
            <a:avLst/>
          </a:prstGeom>
        </p:spPr>
      </p:pic>
      <p:sp>
        <p:nvSpPr>
          <p:cNvPr id="5" name="Google Shape;726;p45">
            <a:extLst>
              <a:ext uri="{FF2B5EF4-FFF2-40B4-BE49-F238E27FC236}">
                <a16:creationId xmlns:a16="http://schemas.microsoft.com/office/drawing/2014/main" id="{C96BC8FA-BFF3-44C3-B6F3-676E8BE49D66}"/>
              </a:ext>
            </a:extLst>
          </p:cNvPr>
          <p:cNvSpPr txBox="1">
            <a:spLocks/>
          </p:cNvSpPr>
          <p:nvPr/>
        </p:nvSpPr>
        <p:spPr>
          <a:xfrm>
            <a:off x="-733699" y="414916"/>
            <a:ext cx="8106838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1</a:t>
            </a:r>
            <a:r>
              <a:rPr lang="ko-KR" altLang="en-US" sz="4400" kern="0" dirty="0">
                <a:solidFill>
                  <a:schemeClr val="tx1"/>
                </a:solidFill>
              </a:rPr>
              <a:t>억 번 대결한다면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sp>
        <p:nvSpPr>
          <p:cNvPr id="6" name="Google Shape;726;p45">
            <a:extLst>
              <a:ext uri="{FF2B5EF4-FFF2-40B4-BE49-F238E27FC236}">
                <a16:creationId xmlns:a16="http://schemas.microsoft.com/office/drawing/2014/main" id="{F11886BB-EB3C-4CEB-8DA8-D5078A858098}"/>
              </a:ext>
            </a:extLst>
          </p:cNvPr>
          <p:cNvSpPr txBox="1">
            <a:spLocks/>
          </p:cNvSpPr>
          <p:nvPr/>
        </p:nvSpPr>
        <p:spPr>
          <a:xfrm>
            <a:off x="5624512" y="2685048"/>
            <a:ext cx="1028700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tx1"/>
                </a:solidFill>
              </a:rPr>
              <a:t>VS</a:t>
            </a:r>
          </a:p>
        </p:txBody>
      </p:sp>
      <p:pic>
        <p:nvPicPr>
          <p:cNvPr id="7170" name="Picture 2" descr="https://t1.daumcdn.net/cfile/tistory/99CED7495B1F9F782B">
            <a:extLst>
              <a:ext uri="{FF2B5EF4-FFF2-40B4-BE49-F238E27FC236}">
                <a16:creationId xmlns:a16="http://schemas.microsoft.com/office/drawing/2014/main" id="{325AC089-911E-4351-85E3-6CB242BD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1870222"/>
            <a:ext cx="4596960" cy="29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26;p45">
            <a:extLst>
              <a:ext uri="{FF2B5EF4-FFF2-40B4-BE49-F238E27FC236}">
                <a16:creationId xmlns:a16="http://schemas.microsoft.com/office/drawing/2014/main" id="{467F01F8-F25C-4979-89D4-5E6AA390C7EB}"/>
              </a:ext>
            </a:extLst>
          </p:cNvPr>
          <p:cNvSpPr txBox="1">
            <a:spLocks/>
          </p:cNvSpPr>
          <p:nvPr/>
        </p:nvSpPr>
        <p:spPr>
          <a:xfrm>
            <a:off x="1410023" y="4997296"/>
            <a:ext cx="3414279" cy="76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 err="1">
                <a:solidFill>
                  <a:schemeClr val="tx1"/>
                </a:solidFill>
              </a:rPr>
              <a:t>단인아</a:t>
            </a:r>
            <a:r>
              <a:rPr lang="ko-KR" altLang="en-US" sz="3600" kern="0" dirty="0">
                <a:solidFill>
                  <a:schemeClr val="tx1"/>
                </a:solidFill>
              </a:rPr>
              <a:t> 학생들</a:t>
            </a:r>
            <a:endParaRPr lang="en-US" sz="4000" kern="0" dirty="0">
              <a:solidFill>
                <a:schemeClr val="tx1"/>
              </a:solidFill>
            </a:endParaRPr>
          </a:p>
        </p:txBody>
      </p:sp>
      <p:sp>
        <p:nvSpPr>
          <p:cNvPr id="10" name="Google Shape;726;p45">
            <a:extLst>
              <a:ext uri="{FF2B5EF4-FFF2-40B4-BE49-F238E27FC236}">
                <a16:creationId xmlns:a16="http://schemas.microsoft.com/office/drawing/2014/main" id="{7079250D-9EDD-4687-8213-2DE6CDA4BFFE}"/>
              </a:ext>
            </a:extLst>
          </p:cNvPr>
          <p:cNvSpPr txBox="1">
            <a:spLocks/>
          </p:cNvSpPr>
          <p:nvPr/>
        </p:nvSpPr>
        <p:spPr>
          <a:xfrm>
            <a:off x="7373139" y="4997296"/>
            <a:ext cx="3414279" cy="763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/>
                </a:solidFill>
              </a:rPr>
              <a:t>레알 마드리드</a:t>
            </a:r>
            <a:endParaRPr lang="en-US" sz="4000" kern="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F38FAB-6F88-441A-838F-B119C997B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82" y="1325218"/>
            <a:ext cx="1359830" cy="1359830"/>
          </a:xfrm>
          <a:prstGeom prst="rect">
            <a:avLst/>
          </a:prstGeom>
        </p:spPr>
      </p:pic>
      <p:sp>
        <p:nvSpPr>
          <p:cNvPr id="12" name="Google Shape;726;p45">
            <a:extLst>
              <a:ext uri="{FF2B5EF4-FFF2-40B4-BE49-F238E27FC236}">
                <a16:creationId xmlns:a16="http://schemas.microsoft.com/office/drawing/2014/main" id="{2032DA23-6023-4B2C-8EA3-20C184CFCD1A}"/>
              </a:ext>
            </a:extLst>
          </p:cNvPr>
          <p:cNvSpPr txBox="1">
            <a:spLocks/>
          </p:cNvSpPr>
          <p:nvPr/>
        </p:nvSpPr>
        <p:spPr>
          <a:xfrm>
            <a:off x="2913319" y="5760625"/>
            <a:ext cx="6889899" cy="86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3600" kern="0" dirty="0">
                <a:solidFill>
                  <a:schemeClr val="tx1"/>
                </a:solidFill>
              </a:rPr>
              <a:t>‘</a:t>
            </a:r>
            <a:r>
              <a:rPr lang="ko-KR" altLang="en-US" sz="3600" kern="0" dirty="0">
                <a:solidFill>
                  <a:schemeClr val="tx1"/>
                </a:solidFill>
              </a:rPr>
              <a:t>우연히</a:t>
            </a:r>
            <a:r>
              <a:rPr lang="en-US" altLang="ko-KR" sz="3600" kern="0" dirty="0">
                <a:solidFill>
                  <a:schemeClr val="tx1"/>
                </a:solidFill>
              </a:rPr>
              <a:t>’</a:t>
            </a:r>
            <a:r>
              <a:rPr lang="ko-KR" altLang="en-US" sz="3600" kern="0" dirty="0">
                <a:solidFill>
                  <a:schemeClr val="tx1"/>
                </a:solidFill>
              </a:rPr>
              <a:t> 한 번은 이기지 않을까</a:t>
            </a:r>
            <a:r>
              <a:rPr lang="en-US" altLang="ko-KR" sz="3600" kern="0" dirty="0">
                <a:solidFill>
                  <a:schemeClr val="tx1"/>
                </a:solidFill>
              </a:rPr>
              <a:t>??</a:t>
            </a:r>
            <a:r>
              <a:rPr lang="ko-KR" altLang="en-US" sz="3600" kern="0" dirty="0">
                <a:solidFill>
                  <a:schemeClr val="tx1"/>
                </a:solidFill>
              </a:rPr>
              <a:t> </a:t>
            </a:r>
            <a:endParaRPr 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8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6;p45">
            <a:extLst>
              <a:ext uri="{FF2B5EF4-FFF2-40B4-BE49-F238E27FC236}">
                <a16:creationId xmlns:a16="http://schemas.microsoft.com/office/drawing/2014/main" id="{78376422-267C-4F51-A650-1137D8CC9428}"/>
              </a:ext>
            </a:extLst>
          </p:cNvPr>
          <p:cNvSpPr txBox="1">
            <a:spLocks/>
          </p:cNvSpPr>
          <p:nvPr/>
        </p:nvSpPr>
        <p:spPr>
          <a:xfrm>
            <a:off x="442913" y="2609851"/>
            <a:ext cx="11306174" cy="15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지상의 모든 생물은 </a:t>
            </a:r>
            <a:endParaRPr lang="en-US" altLang="ko-KR" sz="44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단 하나의 기원에서 비롯되었다</a:t>
            </a:r>
            <a:r>
              <a:rPr lang="en-US" altLang="ko-KR" sz="4400" kern="0" dirty="0">
                <a:solidFill>
                  <a:schemeClr val="tx1"/>
                </a:solidFill>
              </a:rPr>
              <a:t>.</a:t>
            </a:r>
            <a:endParaRPr lang="en-US" sz="44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8E9A5-2D09-42B9-A8A5-6E65DEB9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4185098"/>
            <a:ext cx="2160000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781E3C-918C-45A7-A731-C7C3410A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89" y="204386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BB3233-3FCB-4092-BD10-C2535EC2C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5" y="204386"/>
            <a:ext cx="2160000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B79887-17DD-4ED0-B939-BA23998B3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53" y="204386"/>
            <a:ext cx="2160000" cy="2160000"/>
          </a:xfrm>
          <a:prstGeom prst="rect">
            <a:avLst/>
          </a:prstGeom>
        </p:spPr>
      </p:pic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540BEC73-7E48-46AD-9834-5431C0EE4ACB}"/>
              </a:ext>
            </a:extLst>
          </p:cNvPr>
          <p:cNvGrpSpPr/>
          <p:nvPr/>
        </p:nvGrpSpPr>
        <p:grpSpPr>
          <a:xfrm>
            <a:off x="6695234" y="5918048"/>
            <a:ext cx="567566" cy="502966"/>
            <a:chOff x="8579306" y="7754026"/>
            <a:chExt cx="567566" cy="502966"/>
          </a:xfrm>
        </p:grpSpPr>
        <p:pic>
          <p:nvPicPr>
            <p:cNvPr id="13" name="Object 23">
              <a:extLst>
                <a:ext uri="{FF2B5EF4-FFF2-40B4-BE49-F238E27FC236}">
                  <a16:creationId xmlns:a16="http://schemas.microsoft.com/office/drawing/2014/main" id="{1263E348-FDA3-40D1-9787-6F53A6092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14" name="Google Shape;726;p45">
            <a:extLst>
              <a:ext uri="{FF2B5EF4-FFF2-40B4-BE49-F238E27FC236}">
                <a16:creationId xmlns:a16="http://schemas.microsoft.com/office/drawing/2014/main" id="{F4A7B157-C7C7-4A7C-8F10-D386DA95A831}"/>
              </a:ext>
            </a:extLst>
          </p:cNvPr>
          <p:cNvSpPr txBox="1">
            <a:spLocks/>
          </p:cNvSpPr>
          <p:nvPr/>
        </p:nvSpPr>
        <p:spPr>
          <a:xfrm>
            <a:off x="6964289" y="6036581"/>
            <a:ext cx="1939996" cy="61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 err="1">
                <a:solidFill>
                  <a:schemeClr val="tx1"/>
                </a:solidFill>
              </a:rPr>
              <a:t>원핵</a:t>
            </a:r>
            <a:r>
              <a:rPr lang="ko-KR" altLang="en-US" sz="2400" kern="0" dirty="0">
                <a:solidFill>
                  <a:schemeClr val="tx1"/>
                </a:solidFill>
              </a:rPr>
              <a:t> 세포</a:t>
            </a:r>
            <a:endParaRPr lang="en-US" sz="24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2075387" y="2743200"/>
            <a:ext cx="811636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bg1"/>
                </a:solidFill>
              </a:rPr>
              <a:t>3. </a:t>
            </a:r>
            <a:r>
              <a:rPr lang="ko-KR" altLang="en-US" sz="4800" kern="0" dirty="0">
                <a:solidFill>
                  <a:schemeClr val="bg1"/>
                </a:solidFill>
              </a:rPr>
              <a:t>이오니아에서 태어난 과학</a:t>
            </a:r>
            <a:endParaRPr lang="en-US" sz="5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2075387" y="2743200"/>
            <a:ext cx="811636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bg1"/>
                </a:solidFill>
              </a:rPr>
              <a:t>. </a:t>
            </a:r>
            <a:r>
              <a:rPr lang="ko-KR" altLang="en-US" sz="4800" kern="0" dirty="0">
                <a:solidFill>
                  <a:schemeClr val="bg1"/>
                </a:solidFill>
              </a:rPr>
              <a:t>이오니아에서 태어난 과학</a:t>
            </a:r>
            <a:endParaRPr lang="en-US" sz="5400" kern="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DBA36-324D-4B96-85C1-898CBFF57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0" t="11066" r="18400" b="8934"/>
          <a:stretch/>
        </p:blipFill>
        <p:spPr>
          <a:xfrm>
            <a:off x="1868725" y="11367"/>
            <a:ext cx="8247888" cy="6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4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les of Miletus - Wikipedia">
            <a:extLst>
              <a:ext uri="{FF2B5EF4-FFF2-40B4-BE49-F238E27FC236}">
                <a16:creationId xmlns:a16="http://schemas.microsoft.com/office/drawing/2014/main" id="{5EB342AA-63D0-4A49-B6FB-2FE85A2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"/>
          <a:stretch/>
        </p:blipFill>
        <p:spPr bwMode="auto">
          <a:xfrm>
            <a:off x="769665" y="666447"/>
            <a:ext cx="152998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AGORAS, printed engraving of the 6th century BC mathematician and  philosopher, born 569 BC in Samos, Ionia (Italy), died Stock Photo - Alamy">
            <a:extLst>
              <a:ext uri="{FF2B5EF4-FFF2-40B4-BE49-F238E27FC236}">
                <a16:creationId xmlns:a16="http://schemas.microsoft.com/office/drawing/2014/main" id="{3308A39B-FE58-4E0B-82D4-354F88AA3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"/>
          <a:stretch/>
        </p:blipFill>
        <p:spPr bwMode="auto">
          <a:xfrm>
            <a:off x="6063980" y="629710"/>
            <a:ext cx="168856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21A8B8-1282-44C9-9DF4-5CFBBB1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19123" y="483990"/>
            <a:ext cx="3423014" cy="1188448"/>
          </a:xfrm>
          <a:prstGeom prst="rect">
            <a:avLst/>
          </a:prstGeom>
        </p:spPr>
      </p:pic>
      <p:sp>
        <p:nvSpPr>
          <p:cNvPr id="9" name="Google Shape;726;p45">
            <a:extLst>
              <a:ext uri="{FF2B5EF4-FFF2-40B4-BE49-F238E27FC236}">
                <a16:creationId xmlns:a16="http://schemas.microsoft.com/office/drawing/2014/main" id="{C20975D8-AD2F-4D94-9450-62F421D6DD15}"/>
              </a:ext>
            </a:extLst>
          </p:cNvPr>
          <p:cNvSpPr txBox="1">
            <a:spLocks/>
          </p:cNvSpPr>
          <p:nvPr/>
        </p:nvSpPr>
        <p:spPr>
          <a:xfrm>
            <a:off x="2015561" y="611604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만물은 물이다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EC5C6E-48D3-4168-A92B-A5584C14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81864" y="424475"/>
            <a:ext cx="3423014" cy="1188448"/>
          </a:xfrm>
          <a:prstGeom prst="rect">
            <a:avLst/>
          </a:prstGeom>
        </p:spPr>
      </p:pic>
      <p:sp>
        <p:nvSpPr>
          <p:cNvPr id="11" name="Google Shape;726;p45">
            <a:extLst>
              <a:ext uri="{FF2B5EF4-FFF2-40B4-BE49-F238E27FC236}">
                <a16:creationId xmlns:a16="http://schemas.microsoft.com/office/drawing/2014/main" id="{53F022A9-2052-449E-A526-53C6F0ABD716}"/>
              </a:ext>
            </a:extLst>
          </p:cNvPr>
          <p:cNvSpPr txBox="1">
            <a:spLocks/>
          </p:cNvSpPr>
          <p:nvPr/>
        </p:nvSpPr>
        <p:spPr>
          <a:xfrm>
            <a:off x="7578302" y="521849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만물은 수</a:t>
            </a:r>
            <a:r>
              <a:rPr lang="en-US" altLang="ko-KR" sz="2400" kern="0" dirty="0">
                <a:solidFill>
                  <a:schemeClr val="tx1"/>
                </a:solidFill>
              </a:rPr>
              <a:t>(</a:t>
            </a:r>
            <a:r>
              <a:rPr lang="ko-KR" altLang="en-US" sz="2400" kern="0" dirty="0">
                <a:solidFill>
                  <a:schemeClr val="tx1"/>
                </a:solidFill>
              </a:rPr>
              <a:t>數</a:t>
            </a:r>
            <a:r>
              <a:rPr lang="en-US" altLang="ko-KR" sz="2400" kern="0" dirty="0">
                <a:solidFill>
                  <a:schemeClr val="tx1"/>
                </a:solidFill>
              </a:rPr>
              <a:t>)</a:t>
            </a:r>
            <a:r>
              <a:rPr lang="ko-KR" altLang="en-US" sz="2400" kern="0" dirty="0">
                <a:solidFill>
                  <a:schemeClr val="tx1"/>
                </a:solidFill>
              </a:rPr>
              <a:t>이다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6B16E8-3180-4643-96AA-2ED2FD6AE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40966" y="3511296"/>
            <a:ext cx="3423014" cy="1188448"/>
          </a:xfrm>
          <a:prstGeom prst="rect">
            <a:avLst/>
          </a:prstGeom>
        </p:spPr>
      </p:pic>
      <p:sp>
        <p:nvSpPr>
          <p:cNvPr id="13" name="Google Shape;726;p45">
            <a:extLst>
              <a:ext uri="{FF2B5EF4-FFF2-40B4-BE49-F238E27FC236}">
                <a16:creationId xmlns:a16="http://schemas.microsoft.com/office/drawing/2014/main" id="{B56D4E94-7C0D-4CD4-AC32-6BFEB8A630AD}"/>
              </a:ext>
            </a:extLst>
          </p:cNvPr>
          <p:cNvSpPr txBox="1">
            <a:spLocks/>
          </p:cNvSpPr>
          <p:nvPr/>
        </p:nvSpPr>
        <p:spPr>
          <a:xfrm>
            <a:off x="2337404" y="3608670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만물은 원자이다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5634E5-9BAD-4D2D-A1CC-EBCF69EE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45912" y="3501462"/>
            <a:ext cx="3848676" cy="1336234"/>
          </a:xfrm>
          <a:prstGeom prst="rect">
            <a:avLst/>
          </a:prstGeom>
        </p:spPr>
      </p:pic>
      <p:sp>
        <p:nvSpPr>
          <p:cNvPr id="15" name="Google Shape;726;p45">
            <a:extLst>
              <a:ext uri="{FF2B5EF4-FFF2-40B4-BE49-F238E27FC236}">
                <a16:creationId xmlns:a16="http://schemas.microsoft.com/office/drawing/2014/main" id="{4A3EE800-273B-4B9C-8FB1-9FE94F9B1970}"/>
              </a:ext>
            </a:extLst>
          </p:cNvPr>
          <p:cNvSpPr txBox="1">
            <a:spLocks/>
          </p:cNvSpPr>
          <p:nvPr/>
        </p:nvSpPr>
        <p:spPr>
          <a:xfrm>
            <a:off x="7855181" y="3672729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지구는 태양 주위를 돈다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1E016CE3-ACFC-4E68-ACFE-E67805B5491D}"/>
              </a:ext>
            </a:extLst>
          </p:cNvPr>
          <p:cNvGrpSpPr/>
          <p:nvPr/>
        </p:nvGrpSpPr>
        <p:grpSpPr>
          <a:xfrm>
            <a:off x="848168" y="2952724"/>
            <a:ext cx="369358" cy="332415"/>
            <a:chOff x="8579306" y="7754026"/>
            <a:chExt cx="567566" cy="50296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BF468AB2-FC8C-43BB-AC94-B6104C43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18" name="Google Shape;726;p45">
            <a:extLst>
              <a:ext uri="{FF2B5EF4-FFF2-40B4-BE49-F238E27FC236}">
                <a16:creationId xmlns:a16="http://schemas.microsoft.com/office/drawing/2014/main" id="{9028C6BC-23F1-435B-97C8-FD167E1E1B59}"/>
              </a:ext>
            </a:extLst>
          </p:cNvPr>
          <p:cNvSpPr txBox="1">
            <a:spLocks/>
          </p:cNvSpPr>
          <p:nvPr/>
        </p:nvSpPr>
        <p:spPr>
          <a:xfrm>
            <a:off x="1118007" y="3026878"/>
            <a:ext cx="1206142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탈레스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CBF739-618C-4E51-9A9B-5F011153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20806" y="1595821"/>
            <a:ext cx="3423014" cy="1188448"/>
          </a:xfrm>
          <a:prstGeom prst="rect">
            <a:avLst/>
          </a:prstGeom>
        </p:spPr>
      </p:pic>
      <p:sp>
        <p:nvSpPr>
          <p:cNvPr id="20" name="Google Shape;726;p45">
            <a:extLst>
              <a:ext uri="{FF2B5EF4-FFF2-40B4-BE49-F238E27FC236}">
                <a16:creationId xmlns:a16="http://schemas.microsoft.com/office/drawing/2014/main" id="{E261989B-D2D9-4EF0-91ED-8BC3E5908EF4}"/>
              </a:ext>
            </a:extLst>
          </p:cNvPr>
          <p:cNvSpPr txBox="1">
            <a:spLocks/>
          </p:cNvSpPr>
          <p:nvPr/>
        </p:nvSpPr>
        <p:spPr>
          <a:xfrm>
            <a:off x="7617244" y="1693195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지구는 둥글다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3080" name="Picture 8" descr="Democritus2.jpg">
            <a:extLst>
              <a:ext uri="{FF2B5EF4-FFF2-40B4-BE49-F238E27FC236}">
                <a16:creationId xmlns:a16="http://schemas.microsoft.com/office/drawing/2014/main" id="{14134EEC-DBBE-4E56-A982-E219A8ECA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6"/>
          <a:stretch/>
        </p:blipFill>
        <p:spPr bwMode="auto">
          <a:xfrm>
            <a:off x="759034" y="3637130"/>
            <a:ext cx="186643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le:Aristarchus of Samos.jpg">
            <a:extLst>
              <a:ext uri="{FF2B5EF4-FFF2-40B4-BE49-F238E27FC236}">
                <a16:creationId xmlns:a16="http://schemas.microsoft.com/office/drawing/2014/main" id="{52D46586-2A9A-42C4-B30C-CC7D9B84B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599"/>
          <a:stretch/>
        </p:blipFill>
        <p:spPr bwMode="auto">
          <a:xfrm>
            <a:off x="6096000" y="3589509"/>
            <a:ext cx="178586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131FEB0D-199D-42C8-AE08-829B599C6116}"/>
              </a:ext>
            </a:extLst>
          </p:cNvPr>
          <p:cNvGrpSpPr/>
          <p:nvPr/>
        </p:nvGrpSpPr>
        <p:grpSpPr>
          <a:xfrm>
            <a:off x="6152909" y="2909865"/>
            <a:ext cx="369358" cy="332415"/>
            <a:chOff x="8579306" y="7754026"/>
            <a:chExt cx="567566" cy="502966"/>
          </a:xfrm>
        </p:grpSpPr>
        <p:pic>
          <p:nvPicPr>
            <p:cNvPr id="30" name="Object 23">
              <a:extLst>
                <a:ext uri="{FF2B5EF4-FFF2-40B4-BE49-F238E27FC236}">
                  <a16:creationId xmlns:a16="http://schemas.microsoft.com/office/drawing/2014/main" id="{31E74D27-67A7-4175-94AC-75E775CE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31" name="Google Shape;726;p45">
            <a:extLst>
              <a:ext uri="{FF2B5EF4-FFF2-40B4-BE49-F238E27FC236}">
                <a16:creationId xmlns:a16="http://schemas.microsoft.com/office/drawing/2014/main" id="{749A2069-3B06-4F2A-A3BA-E3011FEA84BD}"/>
              </a:ext>
            </a:extLst>
          </p:cNvPr>
          <p:cNvSpPr txBox="1">
            <a:spLocks/>
          </p:cNvSpPr>
          <p:nvPr/>
        </p:nvSpPr>
        <p:spPr>
          <a:xfrm>
            <a:off x="6536080" y="3000107"/>
            <a:ext cx="1456148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피타고라스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32" name="그룹 1007">
            <a:extLst>
              <a:ext uri="{FF2B5EF4-FFF2-40B4-BE49-F238E27FC236}">
                <a16:creationId xmlns:a16="http://schemas.microsoft.com/office/drawing/2014/main" id="{57D48559-74C1-4766-A4A7-4B500C80B858}"/>
              </a:ext>
            </a:extLst>
          </p:cNvPr>
          <p:cNvGrpSpPr/>
          <p:nvPr/>
        </p:nvGrpSpPr>
        <p:grpSpPr>
          <a:xfrm>
            <a:off x="6152909" y="5872551"/>
            <a:ext cx="369358" cy="332415"/>
            <a:chOff x="8579306" y="7754026"/>
            <a:chExt cx="567566" cy="502966"/>
          </a:xfrm>
        </p:grpSpPr>
        <p:pic>
          <p:nvPicPr>
            <p:cNvPr id="33" name="Object 23">
              <a:extLst>
                <a:ext uri="{FF2B5EF4-FFF2-40B4-BE49-F238E27FC236}">
                  <a16:creationId xmlns:a16="http://schemas.microsoft.com/office/drawing/2014/main" id="{009CD1CE-1790-41A8-92F5-1BFE6668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34" name="Google Shape;726;p45">
            <a:extLst>
              <a:ext uri="{FF2B5EF4-FFF2-40B4-BE49-F238E27FC236}">
                <a16:creationId xmlns:a16="http://schemas.microsoft.com/office/drawing/2014/main" id="{B7E99307-5197-4D07-BE37-D82DD568D134}"/>
              </a:ext>
            </a:extLst>
          </p:cNvPr>
          <p:cNvSpPr txBox="1">
            <a:spLocks/>
          </p:cNvSpPr>
          <p:nvPr/>
        </p:nvSpPr>
        <p:spPr>
          <a:xfrm>
            <a:off x="6454426" y="5945626"/>
            <a:ext cx="1785863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 err="1">
                <a:solidFill>
                  <a:schemeClr val="tx1"/>
                </a:solidFill>
              </a:rPr>
              <a:t>아리스타코스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33D332D8-CF76-4AE5-8907-915505FC7CB3}"/>
              </a:ext>
            </a:extLst>
          </p:cNvPr>
          <p:cNvGrpSpPr/>
          <p:nvPr/>
        </p:nvGrpSpPr>
        <p:grpSpPr>
          <a:xfrm>
            <a:off x="850479" y="5955814"/>
            <a:ext cx="369358" cy="332415"/>
            <a:chOff x="8579306" y="7754026"/>
            <a:chExt cx="567566" cy="502966"/>
          </a:xfrm>
        </p:grpSpPr>
        <p:pic>
          <p:nvPicPr>
            <p:cNvPr id="36" name="Object 23">
              <a:extLst>
                <a:ext uri="{FF2B5EF4-FFF2-40B4-BE49-F238E27FC236}">
                  <a16:creationId xmlns:a16="http://schemas.microsoft.com/office/drawing/2014/main" id="{E04A669E-DA75-40DB-BEBD-3191288E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37" name="Google Shape;726;p45">
            <a:extLst>
              <a:ext uri="{FF2B5EF4-FFF2-40B4-BE49-F238E27FC236}">
                <a16:creationId xmlns:a16="http://schemas.microsoft.com/office/drawing/2014/main" id="{639896E8-F9F1-4C9F-AB30-8D4207A50D39}"/>
              </a:ext>
            </a:extLst>
          </p:cNvPr>
          <p:cNvSpPr txBox="1">
            <a:spLocks/>
          </p:cNvSpPr>
          <p:nvPr/>
        </p:nvSpPr>
        <p:spPr>
          <a:xfrm>
            <a:off x="1151996" y="6028889"/>
            <a:ext cx="1785863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데모크리토스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27587" y="2667380"/>
            <a:ext cx="11095021" cy="179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고대 이오니아 인들은 우주에 질서가 있으므로 우주도 이해의 대상이 될 수 있다고 </a:t>
            </a:r>
            <a:endParaRPr lang="en-US" altLang="ko-KR" sz="4000" kern="0" dirty="0">
              <a:solidFill>
                <a:schemeClr val="bg1"/>
              </a:solidFill>
            </a:endParaRPr>
          </a:p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주장하기 시작했다</a:t>
            </a:r>
            <a:r>
              <a:rPr lang="en-US" altLang="ko-KR" sz="4000" kern="0" dirty="0">
                <a:solidFill>
                  <a:schemeClr val="bg1"/>
                </a:solidFill>
              </a:rPr>
              <a:t>.</a:t>
            </a:r>
            <a:endParaRPr lang="en-US" sz="4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27587" y="2667380"/>
            <a:ext cx="11095021" cy="179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자연이 완전히 예측 불가능한 것이 아니며</a:t>
            </a:r>
            <a:r>
              <a:rPr lang="en-US" altLang="ko-KR" sz="4000" kern="0" dirty="0">
                <a:solidFill>
                  <a:schemeClr val="bg1"/>
                </a:solidFill>
              </a:rPr>
              <a:t>, </a:t>
            </a:r>
            <a:r>
              <a:rPr lang="ko-KR" altLang="en-US" sz="4000" kern="0" dirty="0">
                <a:solidFill>
                  <a:schemeClr val="bg1"/>
                </a:solidFill>
              </a:rPr>
              <a:t>자연에게도 반드시 따라야 할 </a:t>
            </a:r>
            <a:endParaRPr lang="en-US" altLang="ko-KR" sz="4000" kern="0" dirty="0">
              <a:solidFill>
                <a:schemeClr val="bg1"/>
              </a:solidFill>
            </a:endParaRPr>
          </a:p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규칙이 있다는 것이다</a:t>
            </a:r>
            <a:r>
              <a:rPr lang="en-US" altLang="ko-KR" sz="4000" kern="0" dirty="0">
                <a:solidFill>
                  <a:schemeClr val="bg1"/>
                </a:solidFill>
              </a:rPr>
              <a:t>.</a:t>
            </a:r>
            <a:endParaRPr lang="en-US" sz="4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7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27587" y="2667380"/>
            <a:ext cx="11095021" cy="179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그들은 우주의 이렇게 훌륭하게 정돈된 질서를 ‘코스모스’ </a:t>
            </a:r>
            <a:r>
              <a:rPr lang="ko-KR" altLang="en-US" sz="4000" kern="0" dirty="0" err="1">
                <a:solidFill>
                  <a:schemeClr val="bg1"/>
                </a:solidFill>
              </a:rPr>
              <a:t>라고</a:t>
            </a:r>
            <a:r>
              <a:rPr lang="ko-KR" altLang="en-US" sz="4000" kern="0" dirty="0">
                <a:solidFill>
                  <a:schemeClr val="bg1"/>
                </a:solidFill>
              </a:rPr>
              <a:t> 불렀다</a:t>
            </a:r>
            <a:r>
              <a:rPr lang="en-US" altLang="ko-KR" sz="4000" kern="0" dirty="0">
                <a:solidFill>
                  <a:schemeClr val="bg1"/>
                </a:solidFill>
              </a:rPr>
              <a:t>.</a:t>
            </a:r>
          </a:p>
          <a:p>
            <a:pPr latinLnBrk="0"/>
            <a:r>
              <a:rPr lang="ko-KR" altLang="en-US" sz="4000" kern="0" dirty="0">
                <a:solidFill>
                  <a:schemeClr val="bg1"/>
                </a:solidFill>
              </a:rPr>
              <a:t>과학은 이오니아에서 태어났다</a:t>
            </a:r>
            <a:r>
              <a:rPr lang="en-US" altLang="ko-KR" sz="4000" kern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595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E2FBD9E0-078B-4F76-9BB7-FDE977F1CEFE}"/>
              </a:ext>
            </a:extLst>
          </p:cNvPr>
          <p:cNvSpPr txBox="1">
            <a:spLocks/>
          </p:cNvSpPr>
          <p:nvPr/>
        </p:nvSpPr>
        <p:spPr>
          <a:xfrm>
            <a:off x="-626073" y="437960"/>
            <a:ext cx="6293251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과학의 쇠퇴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0D09F-F5E0-4EC0-968D-AA41B13F5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96" y="4018321"/>
            <a:ext cx="1481328" cy="1481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903FC-7C12-4101-9BA6-CF9F41DC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4" y="3976585"/>
            <a:ext cx="1523064" cy="1523064"/>
          </a:xfrm>
          <a:prstGeom prst="rect">
            <a:avLst/>
          </a:prstGeom>
        </p:spPr>
      </p:pic>
      <p:pic>
        <p:nvPicPr>
          <p:cNvPr id="4100" name="Picture 4" descr="Aristotle - Wikipedia">
            <a:extLst>
              <a:ext uri="{FF2B5EF4-FFF2-40B4-BE49-F238E27FC236}">
                <a16:creationId xmlns:a16="http://schemas.microsoft.com/office/drawing/2014/main" id="{7843A4D3-4B0F-491F-8FF5-6285C0D2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24" y="2526227"/>
            <a:ext cx="16163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latón - Wikipedia, la enciclopedia libre">
            <a:extLst>
              <a:ext uri="{FF2B5EF4-FFF2-40B4-BE49-F238E27FC236}">
                <a16:creationId xmlns:a16="http://schemas.microsoft.com/office/drawing/2014/main" id="{C4322770-7E07-4004-9288-BBFC27C5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72" y="2526227"/>
            <a:ext cx="1423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70ADEB-1A21-41BD-897F-0AF9E10B6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06331" y="2043408"/>
            <a:ext cx="4381372" cy="1521182"/>
          </a:xfrm>
          <a:prstGeom prst="rect">
            <a:avLst/>
          </a:prstGeom>
        </p:spPr>
      </p:pic>
      <p:sp>
        <p:nvSpPr>
          <p:cNvPr id="40" name="Google Shape;726;p45">
            <a:extLst>
              <a:ext uri="{FF2B5EF4-FFF2-40B4-BE49-F238E27FC236}">
                <a16:creationId xmlns:a16="http://schemas.microsoft.com/office/drawing/2014/main" id="{F430C83C-5C21-4DD3-83F5-FC855FEB1091}"/>
              </a:ext>
            </a:extLst>
          </p:cNvPr>
          <p:cNvSpPr txBox="1">
            <a:spLocks/>
          </p:cNvSpPr>
          <p:nvPr/>
        </p:nvSpPr>
        <p:spPr>
          <a:xfrm>
            <a:off x="5109596" y="2090821"/>
            <a:ext cx="5174842" cy="98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과학은 노예들이나 하는 거야</a:t>
            </a:r>
            <a:r>
              <a:rPr lang="en-US" altLang="ko-KR" sz="2400" kern="0" dirty="0">
                <a:solidFill>
                  <a:schemeClr val="tx1"/>
                </a:solidFill>
              </a:rPr>
              <a:t>!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D3AB0A2A-4087-4BAD-A51D-B1AA7F28495B}"/>
              </a:ext>
            </a:extLst>
          </p:cNvPr>
          <p:cNvGrpSpPr/>
          <p:nvPr/>
        </p:nvGrpSpPr>
        <p:grpSpPr>
          <a:xfrm>
            <a:off x="2219615" y="4926730"/>
            <a:ext cx="369358" cy="332415"/>
            <a:chOff x="8579306" y="7754026"/>
            <a:chExt cx="567566" cy="502966"/>
          </a:xfrm>
        </p:grpSpPr>
        <p:pic>
          <p:nvPicPr>
            <p:cNvPr id="42" name="Object 23">
              <a:extLst>
                <a:ext uri="{FF2B5EF4-FFF2-40B4-BE49-F238E27FC236}">
                  <a16:creationId xmlns:a16="http://schemas.microsoft.com/office/drawing/2014/main" id="{1775EC92-9EC9-4081-A244-07A95458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43" name="Google Shape;726;p45">
            <a:extLst>
              <a:ext uri="{FF2B5EF4-FFF2-40B4-BE49-F238E27FC236}">
                <a16:creationId xmlns:a16="http://schemas.microsoft.com/office/drawing/2014/main" id="{0E2E4EA2-DC18-4A52-97EE-FAF63399AA26}"/>
              </a:ext>
            </a:extLst>
          </p:cNvPr>
          <p:cNvSpPr txBox="1">
            <a:spLocks/>
          </p:cNvSpPr>
          <p:nvPr/>
        </p:nvSpPr>
        <p:spPr>
          <a:xfrm>
            <a:off x="2404294" y="5025065"/>
            <a:ext cx="3262884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플라톤</a:t>
            </a:r>
            <a:r>
              <a:rPr lang="en-US" altLang="ko-KR" sz="2000" kern="0" dirty="0">
                <a:solidFill>
                  <a:schemeClr val="tx1"/>
                </a:solidFill>
              </a:rPr>
              <a:t>, </a:t>
            </a:r>
            <a:r>
              <a:rPr lang="ko-KR" altLang="en-US" sz="2000" kern="0" dirty="0">
                <a:solidFill>
                  <a:schemeClr val="tx1"/>
                </a:solidFill>
              </a:rPr>
              <a:t>아리스토텔레스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2037287" y="2743200"/>
            <a:ext cx="811636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bg1"/>
                </a:solidFill>
              </a:rPr>
              <a:t>4. </a:t>
            </a:r>
            <a:r>
              <a:rPr lang="ko-KR" altLang="en-US" sz="4800" kern="0" dirty="0">
                <a:solidFill>
                  <a:schemeClr val="bg1"/>
                </a:solidFill>
              </a:rPr>
              <a:t>창백한 푸른 점</a:t>
            </a:r>
            <a:endParaRPr lang="en-US" sz="5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9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446737" y="2743200"/>
            <a:ext cx="904028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sz="4800" kern="0" dirty="0">
                <a:solidFill>
                  <a:schemeClr val="bg1"/>
                </a:solidFill>
              </a:rPr>
              <a:t>1. </a:t>
            </a:r>
            <a:r>
              <a:rPr lang="ko-KR" altLang="en-US" sz="4800" kern="0" dirty="0">
                <a:solidFill>
                  <a:schemeClr val="bg1"/>
                </a:solidFill>
              </a:rPr>
              <a:t>우리는 생각하는 별 먼지이다</a:t>
            </a:r>
            <a:r>
              <a:rPr lang="en-US" altLang="ko-KR" sz="4800" kern="0" dirty="0">
                <a:solidFill>
                  <a:schemeClr val="bg1"/>
                </a:solidFill>
              </a:rPr>
              <a:t>.</a:t>
            </a:r>
            <a:endParaRPr lang="en-US" sz="5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E93682-3507-4F03-8768-4582A351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6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9B37C054-B919-4E95-BE06-B3B462E54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84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E93682-3507-4F03-8768-4582A351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3" name="Google Shape;726;p45">
            <a:extLst>
              <a:ext uri="{FF2B5EF4-FFF2-40B4-BE49-F238E27FC236}">
                <a16:creationId xmlns:a16="http://schemas.microsoft.com/office/drawing/2014/main" id="{E269CE9E-C278-47DE-B18C-0484A97D2357}"/>
              </a:ext>
            </a:extLst>
          </p:cNvPr>
          <p:cNvSpPr txBox="1">
            <a:spLocks/>
          </p:cNvSpPr>
          <p:nvPr/>
        </p:nvSpPr>
        <p:spPr>
          <a:xfrm>
            <a:off x="207264" y="2621470"/>
            <a:ext cx="11777472" cy="16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인류는 영원 무한의 시공간에 파묻힌 하나의 점</a:t>
            </a:r>
            <a:r>
              <a:rPr lang="en-US" altLang="ko-KR" sz="4400" kern="0" dirty="0">
                <a:solidFill>
                  <a:schemeClr val="bg1"/>
                </a:solidFill>
              </a:rPr>
              <a:t>, </a:t>
            </a:r>
          </a:p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지구를 보금자리 삼아 살아가고 있다</a:t>
            </a:r>
            <a:r>
              <a:rPr lang="en-US" altLang="ko-KR" sz="4400" kern="0" dirty="0">
                <a:solidFill>
                  <a:schemeClr val="bg1"/>
                </a:solidFill>
              </a:rPr>
              <a:t>.</a:t>
            </a:r>
            <a:r>
              <a:rPr lang="ko-KR" altLang="en-US" sz="4400" kern="0" dirty="0">
                <a:solidFill>
                  <a:schemeClr val="bg1"/>
                </a:solidFill>
              </a:rPr>
              <a:t> </a:t>
            </a:r>
            <a:endParaRPr lang="en-US" sz="4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8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E93682-3507-4F03-8768-4582A351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3" name="Google Shape;726;p45">
            <a:extLst>
              <a:ext uri="{FF2B5EF4-FFF2-40B4-BE49-F238E27FC236}">
                <a16:creationId xmlns:a16="http://schemas.microsoft.com/office/drawing/2014/main" id="{E269CE9E-C278-47DE-B18C-0484A97D2357}"/>
              </a:ext>
            </a:extLst>
          </p:cNvPr>
          <p:cNvSpPr txBox="1">
            <a:spLocks/>
          </p:cNvSpPr>
          <p:nvPr/>
        </p:nvSpPr>
        <p:spPr>
          <a:xfrm>
            <a:off x="207264" y="2621470"/>
            <a:ext cx="11777472" cy="16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모든 인간사는</a:t>
            </a:r>
            <a:r>
              <a:rPr lang="en-US" altLang="ko-KR" sz="4400" kern="0" dirty="0">
                <a:solidFill>
                  <a:schemeClr val="bg1"/>
                </a:solidFill>
              </a:rPr>
              <a:t>, </a:t>
            </a:r>
            <a:r>
              <a:rPr lang="ko-KR" altLang="en-US" sz="4400" kern="0" dirty="0">
                <a:solidFill>
                  <a:schemeClr val="bg1"/>
                </a:solidFill>
              </a:rPr>
              <a:t>우주적 관점에서 바라볼 때</a:t>
            </a:r>
            <a:endParaRPr lang="en-US" altLang="ko-KR" sz="4400" kern="0" dirty="0">
              <a:solidFill>
                <a:schemeClr val="bg1"/>
              </a:solidFill>
            </a:endParaRPr>
          </a:p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지극히 하찮고 자질구레하기까지 하다</a:t>
            </a:r>
            <a:r>
              <a:rPr lang="en-US" altLang="ko-KR" sz="4400" kern="0" dirty="0">
                <a:solidFill>
                  <a:schemeClr val="bg1"/>
                </a:solidFill>
              </a:rPr>
              <a:t>.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0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E93682-3507-4F03-8768-4582A351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3" name="Google Shape;726;p45">
            <a:extLst>
              <a:ext uri="{FF2B5EF4-FFF2-40B4-BE49-F238E27FC236}">
                <a16:creationId xmlns:a16="http://schemas.microsoft.com/office/drawing/2014/main" id="{E269CE9E-C278-47DE-B18C-0484A97D2357}"/>
              </a:ext>
            </a:extLst>
          </p:cNvPr>
          <p:cNvSpPr txBox="1">
            <a:spLocks/>
          </p:cNvSpPr>
          <p:nvPr/>
        </p:nvSpPr>
        <p:spPr>
          <a:xfrm>
            <a:off x="207264" y="2621470"/>
            <a:ext cx="11777472" cy="161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지구는 광막한 우주의 미아이며</a:t>
            </a:r>
            <a:endParaRPr lang="en-US" altLang="ko-KR" sz="4400" kern="0" dirty="0">
              <a:solidFill>
                <a:schemeClr val="bg1"/>
              </a:solidFill>
            </a:endParaRPr>
          </a:p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무수히 많은 세계 중의 하나일 뿐이다</a:t>
            </a:r>
            <a:r>
              <a:rPr lang="en-US" altLang="ko-KR" sz="4400" kern="0" dirty="0">
                <a:solidFill>
                  <a:schemeClr val="bg1"/>
                </a:solidFill>
              </a:rPr>
              <a:t>.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4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733018" y="2743200"/>
            <a:ext cx="869685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800" kern="0" dirty="0">
                <a:solidFill>
                  <a:schemeClr val="bg1"/>
                </a:solidFill>
              </a:rPr>
              <a:t>토론</a:t>
            </a:r>
            <a:endParaRPr lang="en-US" sz="5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E2FBD9E0-078B-4F76-9BB7-FDE977F1CEFE}"/>
              </a:ext>
            </a:extLst>
          </p:cNvPr>
          <p:cNvSpPr txBox="1">
            <a:spLocks/>
          </p:cNvSpPr>
          <p:nvPr/>
        </p:nvSpPr>
        <p:spPr>
          <a:xfrm>
            <a:off x="1040802" y="449148"/>
            <a:ext cx="550287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1. </a:t>
            </a:r>
            <a:r>
              <a:rPr lang="ko-KR" altLang="en-US" sz="4400" kern="0" dirty="0">
                <a:solidFill>
                  <a:schemeClr val="tx1"/>
                </a:solidFill>
              </a:rPr>
              <a:t>인간은 </a:t>
            </a:r>
            <a:r>
              <a:rPr lang="en-US" altLang="ko-KR" sz="4400" kern="0" dirty="0">
                <a:solidFill>
                  <a:schemeClr val="tx1"/>
                </a:solidFill>
              </a:rPr>
              <a:t>X</a:t>
            </a:r>
            <a:r>
              <a:rPr lang="ko-KR" altLang="en-US" sz="4400" kern="0" dirty="0">
                <a:solidFill>
                  <a:schemeClr val="tx1"/>
                </a:solidFill>
              </a:rPr>
              <a:t>밥인가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sp>
        <p:nvSpPr>
          <p:cNvPr id="5" name="Google Shape;726;p45">
            <a:extLst>
              <a:ext uri="{FF2B5EF4-FFF2-40B4-BE49-F238E27FC236}">
                <a16:creationId xmlns:a16="http://schemas.microsoft.com/office/drawing/2014/main" id="{B4A92888-DE19-46DE-8A27-DD6A10FD634E}"/>
              </a:ext>
            </a:extLst>
          </p:cNvPr>
          <p:cNvSpPr txBox="1">
            <a:spLocks/>
          </p:cNvSpPr>
          <p:nvPr/>
        </p:nvSpPr>
        <p:spPr>
          <a:xfrm>
            <a:off x="1040802" y="449148"/>
            <a:ext cx="5760048" cy="1057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1. </a:t>
            </a:r>
            <a:r>
              <a:rPr lang="ko-KR" altLang="en-US" sz="4400" kern="0" dirty="0">
                <a:solidFill>
                  <a:schemeClr val="tx1"/>
                </a:solidFill>
              </a:rPr>
              <a:t>인간은 위대한가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BEF4B-2E38-41E2-98C8-A1AC0EAEE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>
          <a:xfrm>
            <a:off x="1670554" y="1573099"/>
            <a:ext cx="9003292" cy="5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E2FBD9E0-078B-4F76-9BB7-FDE977F1CEFE}"/>
              </a:ext>
            </a:extLst>
          </p:cNvPr>
          <p:cNvSpPr txBox="1">
            <a:spLocks/>
          </p:cNvSpPr>
          <p:nvPr/>
        </p:nvSpPr>
        <p:spPr>
          <a:xfrm>
            <a:off x="1040802" y="449148"/>
            <a:ext cx="6388698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2. </a:t>
            </a:r>
            <a:r>
              <a:rPr lang="ko-KR" altLang="en-US" sz="4400" kern="0" dirty="0">
                <a:solidFill>
                  <a:schemeClr val="tx1"/>
                </a:solidFill>
              </a:rPr>
              <a:t>지식을 왜 습득하는가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FB1D9-C474-4F3B-89AC-45509D984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24127"/>
            <a:ext cx="73914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3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les of Miletus - Wikipedia">
            <a:extLst>
              <a:ext uri="{FF2B5EF4-FFF2-40B4-BE49-F238E27FC236}">
                <a16:creationId xmlns:a16="http://schemas.microsoft.com/office/drawing/2014/main" id="{5EB342AA-63D0-4A49-B6FB-2FE85A2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"/>
          <a:stretch/>
        </p:blipFill>
        <p:spPr bwMode="auto">
          <a:xfrm>
            <a:off x="647057" y="2549782"/>
            <a:ext cx="152998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AGORAS, printed engraving of the 6th century BC mathematician and  philosopher, born 569 BC in Samos, Ionia (Italy), died Stock Photo - Alamy">
            <a:extLst>
              <a:ext uri="{FF2B5EF4-FFF2-40B4-BE49-F238E27FC236}">
                <a16:creationId xmlns:a16="http://schemas.microsoft.com/office/drawing/2014/main" id="{3308A39B-FE58-4E0B-82D4-354F88AA3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"/>
          <a:stretch/>
        </p:blipFill>
        <p:spPr bwMode="auto">
          <a:xfrm>
            <a:off x="6186329" y="2538520"/>
            <a:ext cx="168856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21A8B8-1282-44C9-9DF4-5CFBBB112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406254" y="2478588"/>
            <a:ext cx="3283274" cy="1139932"/>
          </a:xfrm>
          <a:prstGeom prst="rect">
            <a:avLst/>
          </a:prstGeom>
        </p:spPr>
      </p:pic>
      <p:sp>
        <p:nvSpPr>
          <p:cNvPr id="9" name="Google Shape;726;p45">
            <a:extLst>
              <a:ext uri="{FF2B5EF4-FFF2-40B4-BE49-F238E27FC236}">
                <a16:creationId xmlns:a16="http://schemas.microsoft.com/office/drawing/2014/main" id="{C20975D8-AD2F-4D94-9450-62F421D6DD15}"/>
              </a:ext>
            </a:extLst>
          </p:cNvPr>
          <p:cNvSpPr txBox="1">
            <a:spLocks/>
          </p:cNvSpPr>
          <p:nvPr/>
        </p:nvSpPr>
        <p:spPr>
          <a:xfrm>
            <a:off x="1967008" y="2636879"/>
            <a:ext cx="4316466" cy="8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만물은 신이 아니라</a:t>
            </a:r>
            <a:endParaRPr lang="en-US" altLang="ko-KR" sz="20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과학이 만든 것이다</a:t>
            </a:r>
            <a:r>
              <a:rPr lang="en-US" altLang="ko-KR" sz="2400" kern="0" dirty="0">
                <a:solidFill>
                  <a:schemeClr val="tx1"/>
                </a:solidFill>
              </a:rPr>
              <a:t>.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EC5C6E-48D3-4168-A92B-A5584C14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44818" y="2546646"/>
            <a:ext cx="3464226" cy="1202756"/>
          </a:xfrm>
          <a:prstGeom prst="rect">
            <a:avLst/>
          </a:prstGeom>
        </p:spPr>
      </p:pic>
      <p:sp>
        <p:nvSpPr>
          <p:cNvPr id="11" name="Google Shape;726;p45">
            <a:extLst>
              <a:ext uri="{FF2B5EF4-FFF2-40B4-BE49-F238E27FC236}">
                <a16:creationId xmlns:a16="http://schemas.microsoft.com/office/drawing/2014/main" id="{53F022A9-2052-449E-A526-53C6F0ABD716}"/>
              </a:ext>
            </a:extLst>
          </p:cNvPr>
          <p:cNvSpPr txBox="1">
            <a:spLocks/>
          </p:cNvSpPr>
          <p:nvPr/>
        </p:nvSpPr>
        <p:spPr>
          <a:xfrm>
            <a:off x="8161862" y="2651174"/>
            <a:ext cx="4030138" cy="76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만물은 수학이 만든 것이다</a:t>
            </a:r>
            <a:r>
              <a:rPr lang="en-US" altLang="ko-KR" sz="2000" kern="0" dirty="0">
                <a:solidFill>
                  <a:schemeClr val="tx1"/>
                </a:solidFill>
              </a:rPr>
              <a:t>.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1E016CE3-ACFC-4E68-ACFE-E67805B5491D}"/>
              </a:ext>
            </a:extLst>
          </p:cNvPr>
          <p:cNvGrpSpPr/>
          <p:nvPr/>
        </p:nvGrpSpPr>
        <p:grpSpPr>
          <a:xfrm>
            <a:off x="725560" y="4836059"/>
            <a:ext cx="369358" cy="332415"/>
            <a:chOff x="8579306" y="7754026"/>
            <a:chExt cx="567566" cy="50296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BF468AB2-FC8C-43BB-AC94-B6104C43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18" name="Google Shape;726;p45">
            <a:extLst>
              <a:ext uri="{FF2B5EF4-FFF2-40B4-BE49-F238E27FC236}">
                <a16:creationId xmlns:a16="http://schemas.microsoft.com/office/drawing/2014/main" id="{9028C6BC-23F1-435B-97C8-FD167E1E1B59}"/>
              </a:ext>
            </a:extLst>
          </p:cNvPr>
          <p:cNvSpPr txBox="1">
            <a:spLocks/>
          </p:cNvSpPr>
          <p:nvPr/>
        </p:nvSpPr>
        <p:spPr>
          <a:xfrm>
            <a:off x="995399" y="4910213"/>
            <a:ext cx="1206142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탈레스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131FEB0D-199D-42C8-AE08-829B599C6116}"/>
              </a:ext>
            </a:extLst>
          </p:cNvPr>
          <p:cNvGrpSpPr/>
          <p:nvPr/>
        </p:nvGrpSpPr>
        <p:grpSpPr>
          <a:xfrm>
            <a:off x="6384729" y="4812003"/>
            <a:ext cx="369358" cy="332415"/>
            <a:chOff x="8579306" y="7754026"/>
            <a:chExt cx="567566" cy="502966"/>
          </a:xfrm>
        </p:grpSpPr>
        <p:pic>
          <p:nvPicPr>
            <p:cNvPr id="30" name="Object 23">
              <a:extLst>
                <a:ext uri="{FF2B5EF4-FFF2-40B4-BE49-F238E27FC236}">
                  <a16:creationId xmlns:a16="http://schemas.microsoft.com/office/drawing/2014/main" id="{31E74D27-67A7-4175-94AC-75E775CE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31" name="Google Shape;726;p45">
            <a:extLst>
              <a:ext uri="{FF2B5EF4-FFF2-40B4-BE49-F238E27FC236}">
                <a16:creationId xmlns:a16="http://schemas.microsoft.com/office/drawing/2014/main" id="{749A2069-3B06-4F2A-A3BA-E3011FEA84BD}"/>
              </a:ext>
            </a:extLst>
          </p:cNvPr>
          <p:cNvSpPr txBox="1">
            <a:spLocks/>
          </p:cNvSpPr>
          <p:nvPr/>
        </p:nvSpPr>
        <p:spPr>
          <a:xfrm>
            <a:off x="6629930" y="4915080"/>
            <a:ext cx="1456148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피타고라스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51" name="Google Shape;726;p45">
            <a:extLst>
              <a:ext uri="{FF2B5EF4-FFF2-40B4-BE49-F238E27FC236}">
                <a16:creationId xmlns:a16="http://schemas.microsoft.com/office/drawing/2014/main" id="{D8EC1D11-47B8-4734-9723-FB0AF3BB7304}"/>
              </a:ext>
            </a:extLst>
          </p:cNvPr>
          <p:cNvSpPr txBox="1">
            <a:spLocks/>
          </p:cNvSpPr>
          <p:nvPr/>
        </p:nvSpPr>
        <p:spPr>
          <a:xfrm>
            <a:off x="0" y="257028"/>
            <a:ext cx="8268182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3. </a:t>
            </a:r>
            <a:r>
              <a:rPr lang="ko-KR" altLang="en-US" sz="4400" kern="0" dirty="0">
                <a:solidFill>
                  <a:schemeClr val="tx1"/>
                </a:solidFill>
              </a:rPr>
              <a:t>신을 믿는 것은 유익한가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96B16E8-3180-4643-96AA-2ED2FD6A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58257" y="2497778"/>
            <a:ext cx="3604418" cy="1368424"/>
          </a:xfrm>
          <a:prstGeom prst="rect">
            <a:avLst/>
          </a:prstGeom>
        </p:spPr>
      </p:pic>
      <p:sp>
        <p:nvSpPr>
          <p:cNvPr id="13" name="Google Shape;726;p45">
            <a:extLst>
              <a:ext uri="{FF2B5EF4-FFF2-40B4-BE49-F238E27FC236}">
                <a16:creationId xmlns:a16="http://schemas.microsoft.com/office/drawing/2014/main" id="{B56D4E94-7C0D-4CD4-AC32-6BFEB8A630AD}"/>
              </a:ext>
            </a:extLst>
          </p:cNvPr>
          <p:cNvSpPr txBox="1">
            <a:spLocks/>
          </p:cNvSpPr>
          <p:nvPr/>
        </p:nvSpPr>
        <p:spPr>
          <a:xfrm>
            <a:off x="2345397" y="2441294"/>
            <a:ext cx="4030138" cy="12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원자와 빈 공간을 제외하면 </a:t>
            </a:r>
            <a:endParaRPr lang="en-US" altLang="ko-KR" sz="18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아무것도 없다</a:t>
            </a:r>
            <a:r>
              <a:rPr lang="en-US" altLang="ko-KR" sz="1800" kern="0" dirty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신 따위는 없다</a:t>
            </a:r>
            <a:r>
              <a:rPr lang="en-US" altLang="ko-KR" sz="1800" kern="0" dirty="0">
                <a:solidFill>
                  <a:schemeClr val="tx1"/>
                </a:solidFill>
              </a:rPr>
              <a:t>.</a:t>
            </a:r>
            <a:endParaRPr lang="en-US" sz="1800" kern="0" dirty="0">
              <a:solidFill>
                <a:schemeClr val="tx1"/>
              </a:solidFill>
            </a:endParaRPr>
          </a:p>
        </p:txBody>
      </p:sp>
      <p:pic>
        <p:nvPicPr>
          <p:cNvPr id="3080" name="Picture 8" descr="Democritus2.jpg">
            <a:extLst>
              <a:ext uri="{FF2B5EF4-FFF2-40B4-BE49-F238E27FC236}">
                <a16:creationId xmlns:a16="http://schemas.microsoft.com/office/drawing/2014/main" id="{14134EEC-DBBE-4E56-A982-E219A8ECA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6"/>
          <a:stretch/>
        </p:blipFill>
        <p:spPr bwMode="auto">
          <a:xfrm>
            <a:off x="560407" y="2497778"/>
            <a:ext cx="186643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1007">
            <a:extLst>
              <a:ext uri="{FF2B5EF4-FFF2-40B4-BE49-F238E27FC236}">
                <a16:creationId xmlns:a16="http://schemas.microsoft.com/office/drawing/2014/main" id="{33D332D8-CF76-4AE5-8907-915505FC7CB3}"/>
              </a:ext>
            </a:extLst>
          </p:cNvPr>
          <p:cNvGrpSpPr/>
          <p:nvPr/>
        </p:nvGrpSpPr>
        <p:grpSpPr>
          <a:xfrm>
            <a:off x="651852" y="4816462"/>
            <a:ext cx="369358" cy="332415"/>
            <a:chOff x="8579306" y="7754026"/>
            <a:chExt cx="567566" cy="502966"/>
          </a:xfrm>
        </p:grpSpPr>
        <p:pic>
          <p:nvPicPr>
            <p:cNvPr id="36" name="Object 23">
              <a:extLst>
                <a:ext uri="{FF2B5EF4-FFF2-40B4-BE49-F238E27FC236}">
                  <a16:creationId xmlns:a16="http://schemas.microsoft.com/office/drawing/2014/main" id="{E04A669E-DA75-40DB-BEBD-3191288E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37" name="Google Shape;726;p45">
            <a:extLst>
              <a:ext uri="{FF2B5EF4-FFF2-40B4-BE49-F238E27FC236}">
                <a16:creationId xmlns:a16="http://schemas.microsoft.com/office/drawing/2014/main" id="{639896E8-F9F1-4C9F-AB30-8D4207A50D39}"/>
              </a:ext>
            </a:extLst>
          </p:cNvPr>
          <p:cNvSpPr txBox="1">
            <a:spLocks/>
          </p:cNvSpPr>
          <p:nvPr/>
        </p:nvSpPr>
        <p:spPr>
          <a:xfrm>
            <a:off x="953369" y="4889537"/>
            <a:ext cx="1785863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데모크리토스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51" name="Google Shape;726;p45">
            <a:extLst>
              <a:ext uri="{FF2B5EF4-FFF2-40B4-BE49-F238E27FC236}">
                <a16:creationId xmlns:a16="http://schemas.microsoft.com/office/drawing/2014/main" id="{D8EC1D11-47B8-4734-9723-FB0AF3BB7304}"/>
              </a:ext>
            </a:extLst>
          </p:cNvPr>
          <p:cNvSpPr txBox="1">
            <a:spLocks/>
          </p:cNvSpPr>
          <p:nvPr/>
        </p:nvSpPr>
        <p:spPr>
          <a:xfrm>
            <a:off x="0" y="257028"/>
            <a:ext cx="8268182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3. </a:t>
            </a:r>
            <a:r>
              <a:rPr lang="ko-KR" altLang="en-US" sz="4400" kern="0" dirty="0">
                <a:solidFill>
                  <a:schemeClr val="tx1"/>
                </a:solidFill>
              </a:rPr>
              <a:t>신을 믿는 것은 유익한가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2050" name="Picture 2" descr="히포크라테스 - 나무위키">
            <a:extLst>
              <a:ext uri="{FF2B5EF4-FFF2-40B4-BE49-F238E27FC236}">
                <a16:creationId xmlns:a16="http://schemas.microsoft.com/office/drawing/2014/main" id="{45F0B073-CCBF-4017-892A-7FABADA1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86" y="2553741"/>
            <a:ext cx="1619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BD6923-90F9-4293-B75D-40B02293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96698" y="2135828"/>
            <a:ext cx="4181002" cy="1730374"/>
          </a:xfrm>
          <a:prstGeom prst="rect">
            <a:avLst/>
          </a:prstGeom>
        </p:spPr>
      </p:pic>
      <p:sp>
        <p:nvSpPr>
          <p:cNvPr id="23" name="Google Shape;726;p45">
            <a:extLst>
              <a:ext uri="{FF2B5EF4-FFF2-40B4-BE49-F238E27FC236}">
                <a16:creationId xmlns:a16="http://schemas.microsoft.com/office/drawing/2014/main" id="{225CF1E4-DA04-4463-AAE9-A7D95BE67118}"/>
              </a:ext>
            </a:extLst>
          </p:cNvPr>
          <p:cNvSpPr txBox="1">
            <a:spLocks/>
          </p:cNvSpPr>
          <p:nvPr/>
        </p:nvSpPr>
        <p:spPr>
          <a:xfrm>
            <a:off x="8032480" y="2368429"/>
            <a:ext cx="4030138" cy="12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사람들은 이해 못하는 병을 </a:t>
            </a:r>
            <a:endParaRPr lang="en-US" altLang="ko-KR" sz="18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신이 내렸다고 한다</a:t>
            </a:r>
            <a:r>
              <a:rPr lang="en-US" altLang="ko-KR" sz="1800" kern="0" dirty="0">
                <a:solidFill>
                  <a:schemeClr val="tx1"/>
                </a:solidFill>
              </a:rPr>
              <a:t>.</a:t>
            </a:r>
          </a:p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그런 식으로는 어떠한 문제도</a:t>
            </a:r>
            <a:endParaRPr lang="en-US" altLang="ko-KR" sz="1800" kern="0" dirty="0">
              <a:solidFill>
                <a:schemeClr val="tx1"/>
              </a:solidFill>
            </a:endParaRPr>
          </a:p>
          <a:p>
            <a:pPr latinLnBrk="0"/>
            <a:r>
              <a:rPr lang="ko-KR" altLang="en-US" sz="1800" kern="0" dirty="0">
                <a:solidFill>
                  <a:schemeClr val="tx1"/>
                </a:solidFill>
              </a:rPr>
              <a:t>해결할 수 없다</a:t>
            </a:r>
            <a:r>
              <a:rPr lang="en-US" altLang="ko-KR" sz="1800" kern="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96B5CD28-6AAA-4CFE-90C7-FCE0E8644BCC}"/>
              </a:ext>
            </a:extLst>
          </p:cNvPr>
          <p:cNvGrpSpPr/>
          <p:nvPr/>
        </p:nvGrpSpPr>
        <p:grpSpPr>
          <a:xfrm>
            <a:off x="6375535" y="4816462"/>
            <a:ext cx="369358" cy="332415"/>
            <a:chOff x="8579306" y="7754026"/>
            <a:chExt cx="567566" cy="502966"/>
          </a:xfrm>
        </p:grpSpPr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1CFA15EC-C82F-435D-9074-B2A89833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26" name="Google Shape;726;p45">
            <a:extLst>
              <a:ext uri="{FF2B5EF4-FFF2-40B4-BE49-F238E27FC236}">
                <a16:creationId xmlns:a16="http://schemas.microsoft.com/office/drawing/2014/main" id="{2791452D-0821-410F-95A4-209BC897A4E4}"/>
              </a:ext>
            </a:extLst>
          </p:cNvPr>
          <p:cNvSpPr txBox="1">
            <a:spLocks/>
          </p:cNvSpPr>
          <p:nvPr/>
        </p:nvSpPr>
        <p:spPr>
          <a:xfrm>
            <a:off x="6677052" y="4889537"/>
            <a:ext cx="1785863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히포크라테스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5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40482" y="300886"/>
            <a:ext cx="918931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우주 물질의 </a:t>
            </a:r>
            <a:r>
              <a:rPr lang="en-US" altLang="ko-KR" sz="4400" kern="0" dirty="0">
                <a:solidFill>
                  <a:schemeClr val="tx1"/>
                </a:solidFill>
              </a:rPr>
              <a:t>99%</a:t>
            </a:r>
            <a:r>
              <a:rPr lang="ko-KR" altLang="en-US" sz="4400" kern="0" dirty="0">
                <a:solidFill>
                  <a:schemeClr val="tx1"/>
                </a:solidFill>
              </a:rPr>
              <a:t>는 수소와 헬륨이다</a:t>
            </a:r>
            <a:r>
              <a:rPr lang="en-US" altLang="ko-KR" sz="4400" kern="0" dirty="0">
                <a:solidFill>
                  <a:schemeClr val="tx1"/>
                </a:solidFill>
              </a:rPr>
              <a:t>.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17826-EC6B-4F1A-B3C6-C8B2CA63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75" y="1767737"/>
            <a:ext cx="7219950" cy="4689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C8BACD-AE2D-459C-A09A-92F020F50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50" y="357234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E2FBD9E0-078B-4F76-9BB7-FDE977F1CEFE}"/>
              </a:ext>
            </a:extLst>
          </p:cNvPr>
          <p:cNvSpPr txBox="1">
            <a:spLocks/>
          </p:cNvSpPr>
          <p:nvPr/>
        </p:nvSpPr>
        <p:spPr>
          <a:xfrm>
            <a:off x="0" y="257028"/>
            <a:ext cx="8268182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3. </a:t>
            </a:r>
            <a:r>
              <a:rPr lang="ko-KR" altLang="en-US" sz="4400" kern="0" dirty="0">
                <a:solidFill>
                  <a:schemeClr val="tx1"/>
                </a:solidFill>
              </a:rPr>
              <a:t>신을 믿는 것은 유익한가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00D09F-F5E0-4EC0-968D-AA41B13F5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96" y="4018321"/>
            <a:ext cx="1481328" cy="1481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903FC-7C12-4101-9BA6-CF9F41DC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4" y="3976585"/>
            <a:ext cx="1523064" cy="1523064"/>
          </a:xfrm>
          <a:prstGeom prst="rect">
            <a:avLst/>
          </a:prstGeom>
        </p:spPr>
      </p:pic>
      <p:pic>
        <p:nvPicPr>
          <p:cNvPr id="4100" name="Picture 4" descr="Aristotle - Wikipedia">
            <a:extLst>
              <a:ext uri="{FF2B5EF4-FFF2-40B4-BE49-F238E27FC236}">
                <a16:creationId xmlns:a16="http://schemas.microsoft.com/office/drawing/2014/main" id="{7843A4D3-4B0F-491F-8FF5-6285C0D2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424" y="2526227"/>
            <a:ext cx="16163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latón - Wikipedia, la enciclopedia libre">
            <a:extLst>
              <a:ext uri="{FF2B5EF4-FFF2-40B4-BE49-F238E27FC236}">
                <a16:creationId xmlns:a16="http://schemas.microsoft.com/office/drawing/2014/main" id="{C4322770-7E07-4004-9288-BBFC27C5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72" y="2526227"/>
            <a:ext cx="1423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70ADEB-1A21-41BD-897F-0AF9E10B6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506331" y="2043408"/>
            <a:ext cx="4381372" cy="1521182"/>
          </a:xfrm>
          <a:prstGeom prst="rect">
            <a:avLst/>
          </a:prstGeom>
        </p:spPr>
      </p:pic>
      <p:sp>
        <p:nvSpPr>
          <p:cNvPr id="40" name="Google Shape;726;p45">
            <a:extLst>
              <a:ext uri="{FF2B5EF4-FFF2-40B4-BE49-F238E27FC236}">
                <a16:creationId xmlns:a16="http://schemas.microsoft.com/office/drawing/2014/main" id="{F430C83C-5C21-4DD3-83F5-FC855FEB1091}"/>
              </a:ext>
            </a:extLst>
          </p:cNvPr>
          <p:cNvSpPr txBox="1">
            <a:spLocks/>
          </p:cNvSpPr>
          <p:nvPr/>
        </p:nvSpPr>
        <p:spPr>
          <a:xfrm>
            <a:off x="5109596" y="2090821"/>
            <a:ext cx="5174842" cy="98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과학은 노예들이나 하는 거야</a:t>
            </a:r>
            <a:r>
              <a:rPr lang="en-US" altLang="ko-KR" sz="2400" kern="0" dirty="0">
                <a:solidFill>
                  <a:schemeClr val="tx1"/>
                </a:solidFill>
              </a:rPr>
              <a:t>!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grpSp>
        <p:nvGrpSpPr>
          <p:cNvPr id="41" name="그룹 1007">
            <a:extLst>
              <a:ext uri="{FF2B5EF4-FFF2-40B4-BE49-F238E27FC236}">
                <a16:creationId xmlns:a16="http://schemas.microsoft.com/office/drawing/2014/main" id="{D3AB0A2A-4087-4BAD-A51D-B1AA7F28495B}"/>
              </a:ext>
            </a:extLst>
          </p:cNvPr>
          <p:cNvGrpSpPr/>
          <p:nvPr/>
        </p:nvGrpSpPr>
        <p:grpSpPr>
          <a:xfrm>
            <a:off x="2219615" y="4926730"/>
            <a:ext cx="369358" cy="332415"/>
            <a:chOff x="8579306" y="7754026"/>
            <a:chExt cx="567566" cy="502966"/>
          </a:xfrm>
        </p:grpSpPr>
        <p:pic>
          <p:nvPicPr>
            <p:cNvPr id="42" name="Object 23">
              <a:extLst>
                <a:ext uri="{FF2B5EF4-FFF2-40B4-BE49-F238E27FC236}">
                  <a16:creationId xmlns:a16="http://schemas.microsoft.com/office/drawing/2014/main" id="{1775EC92-9EC9-4081-A244-07A95458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760000">
              <a:off x="8579306" y="7754026"/>
              <a:ext cx="567566" cy="502966"/>
            </a:xfrm>
            <a:prstGeom prst="rect">
              <a:avLst/>
            </a:prstGeom>
          </p:spPr>
        </p:pic>
      </p:grpSp>
      <p:sp>
        <p:nvSpPr>
          <p:cNvPr id="43" name="Google Shape;726;p45">
            <a:extLst>
              <a:ext uri="{FF2B5EF4-FFF2-40B4-BE49-F238E27FC236}">
                <a16:creationId xmlns:a16="http://schemas.microsoft.com/office/drawing/2014/main" id="{0E2E4EA2-DC18-4A52-97EE-FAF63399AA26}"/>
              </a:ext>
            </a:extLst>
          </p:cNvPr>
          <p:cNvSpPr txBox="1">
            <a:spLocks/>
          </p:cNvSpPr>
          <p:nvPr/>
        </p:nvSpPr>
        <p:spPr>
          <a:xfrm>
            <a:off x="2404294" y="5025065"/>
            <a:ext cx="3262884" cy="47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000" kern="0" dirty="0">
                <a:solidFill>
                  <a:schemeClr val="tx1"/>
                </a:solidFill>
              </a:rPr>
              <a:t>플라톤</a:t>
            </a:r>
            <a:r>
              <a:rPr lang="en-US" altLang="ko-KR" sz="2000" kern="0" dirty="0">
                <a:solidFill>
                  <a:schemeClr val="tx1"/>
                </a:solidFill>
              </a:rPr>
              <a:t>, </a:t>
            </a:r>
            <a:r>
              <a:rPr lang="ko-KR" altLang="en-US" sz="2000" kern="0" dirty="0">
                <a:solidFill>
                  <a:schemeClr val="tx1"/>
                </a:solidFill>
              </a:rPr>
              <a:t>아리스토텔레스</a:t>
            </a: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22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26;p45">
            <a:extLst>
              <a:ext uri="{FF2B5EF4-FFF2-40B4-BE49-F238E27FC236}">
                <a16:creationId xmlns:a16="http://schemas.microsoft.com/office/drawing/2014/main" id="{E2FBD9E0-078B-4F76-9BB7-FDE977F1CEFE}"/>
              </a:ext>
            </a:extLst>
          </p:cNvPr>
          <p:cNvSpPr txBox="1">
            <a:spLocks/>
          </p:cNvSpPr>
          <p:nvPr/>
        </p:nvSpPr>
        <p:spPr>
          <a:xfrm>
            <a:off x="1040801" y="449148"/>
            <a:ext cx="8798523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en-US" altLang="ko-KR" sz="4400" kern="0" dirty="0">
                <a:solidFill>
                  <a:schemeClr val="tx1"/>
                </a:solidFill>
              </a:rPr>
              <a:t>4. </a:t>
            </a:r>
            <a:r>
              <a:rPr lang="ko-KR" altLang="en-US" sz="4400" kern="0" dirty="0">
                <a:solidFill>
                  <a:schemeClr val="tx1"/>
                </a:solidFill>
              </a:rPr>
              <a:t>맞춤형 아기를 허용해야 하는가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r>
              <a:rPr lang="ko-KR" altLang="en-US" sz="4400" kern="0" dirty="0">
                <a:solidFill>
                  <a:schemeClr val="tx1"/>
                </a:solidFill>
              </a:rPr>
              <a:t> 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4098" name="Picture 2" descr="신조어사전] 갓벽하다 - 신의 영역을 넘보다 - 아시아경제">
            <a:extLst>
              <a:ext uri="{FF2B5EF4-FFF2-40B4-BE49-F238E27FC236}">
                <a16:creationId xmlns:a16="http://schemas.microsoft.com/office/drawing/2014/main" id="{F8C64954-CB84-4EFF-BD99-FB565AC0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91982"/>
            <a:ext cx="6819900" cy="43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20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437743" y="2066926"/>
            <a:ext cx="9316513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광막한 우주와 시간의 영겁 속에서 행성 하나와 </a:t>
            </a:r>
            <a:r>
              <a:rPr lang="ko-KR" altLang="en-US" sz="4400" kern="0">
                <a:solidFill>
                  <a:schemeClr val="bg1"/>
                </a:solidFill>
              </a:rPr>
              <a:t>찰나의 순간을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55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437743" y="2066926"/>
            <a:ext cx="9316513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앤과 공유할 수 있었음은 </a:t>
            </a:r>
            <a:endParaRPr lang="en-US" altLang="ko-KR" sz="4400" kern="0" dirty="0">
              <a:solidFill>
                <a:schemeClr val="bg1"/>
              </a:solidFill>
            </a:endParaRPr>
          </a:p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나에게는 하나의 기쁨이었다</a:t>
            </a:r>
            <a:r>
              <a:rPr lang="en-US" altLang="ko-KR" sz="4400" kern="0" dirty="0">
                <a:solidFill>
                  <a:schemeClr val="bg1"/>
                </a:solidFill>
              </a:rPr>
              <a:t>.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89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33364F-354E-466C-A42A-47FF6D64D53D}"/>
              </a:ext>
            </a:extLst>
          </p:cNvPr>
          <p:cNvSpPr txBox="1"/>
          <p:nvPr/>
        </p:nvSpPr>
        <p:spPr>
          <a:xfrm>
            <a:off x="1456563" y="907161"/>
            <a:ext cx="11649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참고문헌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dirty="0"/>
              <a:t>칼 세이건</a:t>
            </a:r>
            <a:r>
              <a:rPr lang="en-US" altLang="ko-KR" dirty="0"/>
              <a:t>, &lt;</a:t>
            </a:r>
            <a:r>
              <a:rPr lang="ko-KR" altLang="en-US" dirty="0"/>
              <a:t>코스모스</a:t>
            </a:r>
            <a:r>
              <a:rPr lang="en-US" altLang="ko-KR" dirty="0"/>
              <a:t>&gt;, </a:t>
            </a:r>
            <a:r>
              <a:rPr lang="ko-KR" altLang="en-US" dirty="0"/>
              <a:t>홍승수 옮김</a:t>
            </a:r>
            <a:r>
              <a:rPr lang="en-US" altLang="ko-KR" dirty="0"/>
              <a:t>, </a:t>
            </a:r>
            <a:r>
              <a:rPr lang="ko-KR" altLang="en-US" dirty="0"/>
              <a:t>사이언스 </a:t>
            </a:r>
            <a:r>
              <a:rPr lang="ko-KR" altLang="en-US" dirty="0" err="1"/>
              <a:t>북스</a:t>
            </a:r>
            <a:r>
              <a:rPr lang="en-US" altLang="ko-KR" dirty="0"/>
              <a:t>, 2013</a:t>
            </a:r>
          </a:p>
          <a:p>
            <a:r>
              <a:rPr lang="ko-KR" altLang="en-US" dirty="0"/>
              <a:t>리처드 도킨스</a:t>
            </a:r>
            <a:r>
              <a:rPr lang="en-US" altLang="ko-KR" dirty="0"/>
              <a:t>, &lt;</a:t>
            </a:r>
            <a:r>
              <a:rPr lang="ko-KR" altLang="en-US" dirty="0"/>
              <a:t>이기적 유전자</a:t>
            </a:r>
            <a:r>
              <a:rPr lang="en-US" altLang="ko-KR" dirty="0"/>
              <a:t>&gt;, </a:t>
            </a:r>
            <a:r>
              <a:rPr lang="ko-KR" altLang="en-US" dirty="0" err="1"/>
              <a:t>홍영남</a:t>
            </a:r>
            <a:r>
              <a:rPr lang="en-US" altLang="ko-KR" dirty="0"/>
              <a:t>, </a:t>
            </a:r>
            <a:r>
              <a:rPr lang="ko-KR" altLang="en-US" dirty="0"/>
              <a:t>이상임 옮김</a:t>
            </a:r>
            <a:r>
              <a:rPr lang="en-US" altLang="ko-KR" dirty="0"/>
              <a:t>, </a:t>
            </a:r>
            <a:r>
              <a:rPr lang="ko-KR" altLang="en-US" dirty="0"/>
              <a:t>을유 문화사</a:t>
            </a:r>
            <a:r>
              <a:rPr lang="en-US" altLang="ko-KR" dirty="0"/>
              <a:t>, 2018</a:t>
            </a:r>
          </a:p>
          <a:p>
            <a:r>
              <a:rPr lang="ko-KR" altLang="en-US" dirty="0"/>
              <a:t>이명현</a:t>
            </a:r>
            <a:r>
              <a:rPr lang="en-US" altLang="ko-KR" dirty="0"/>
              <a:t>, &lt;</a:t>
            </a:r>
            <a:r>
              <a:rPr lang="ko-KR" altLang="en-US" dirty="0"/>
              <a:t>칼 </a:t>
            </a:r>
            <a:r>
              <a:rPr lang="ko-KR" altLang="en-US" dirty="0" err="1"/>
              <a:t>세이건의</a:t>
            </a:r>
            <a:r>
              <a:rPr lang="ko-KR" altLang="en-US" dirty="0"/>
              <a:t> 코스모스 읽기</a:t>
            </a:r>
            <a:r>
              <a:rPr lang="en-US" altLang="ko-KR" dirty="0"/>
              <a:t>&gt;, EBS Classic</a:t>
            </a:r>
          </a:p>
          <a:p>
            <a:endParaRPr lang="en-US" altLang="ko-KR" dirty="0"/>
          </a:p>
          <a:p>
            <a:r>
              <a:rPr lang="ko-KR" altLang="en-US" sz="2400" dirty="0"/>
              <a:t>이미지 출처</a:t>
            </a:r>
            <a:endParaRPr lang="en-US" altLang="ko-KR" sz="2400" dirty="0"/>
          </a:p>
          <a:p>
            <a:r>
              <a:rPr lang="en-US" altLang="ko-KR" dirty="0">
                <a:hlinkClick r:id="rId2"/>
              </a:rPr>
              <a:t>http://www.kyobobook.co.kr/author/info/AuthorInfoNew.laf?authorid=2000265701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https://ko.wikipedia.org/wiki/%EC%A1%B0%EA%B0%9C%EC%B9%98%EB%A0%88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https://www.nasa.gov/feature/jpl/pale-blue-dot-revisited</a:t>
            </a:r>
            <a:r>
              <a:rPr lang="en-US" altLang="ko-KR" dirty="0"/>
              <a:t>  </a:t>
            </a:r>
          </a:p>
          <a:p>
            <a:r>
              <a:rPr lang="en-US" altLang="ko-KR" dirty="0">
                <a:hlinkClick r:id="rId5"/>
              </a:rPr>
              <a:t>https://ko.wikipedia.org/wiki/%EC%9D%B4%EC%98%A4%EB%8B%88%EC%95%84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https://en.wikipedia.org/wiki/Thales_of_Miletus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7"/>
              </a:rPr>
              <a:t>https://totallyhistory.com/pythagoras/</a:t>
            </a:r>
            <a:r>
              <a:rPr lang="en-US" altLang="ko-KR" dirty="0"/>
              <a:t>  </a:t>
            </a:r>
          </a:p>
          <a:p>
            <a:r>
              <a:rPr lang="en-US" altLang="ko-KR" dirty="0">
                <a:hlinkClick r:id="rId8"/>
              </a:rPr>
              <a:t>https://commons.wikimedia.org/wiki/File:Aristarchus_of_Samos.jpg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9"/>
              </a:rPr>
              <a:t>https://cm.asiae.co.kr/article/2020062408494957074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37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40482" y="300886"/>
            <a:ext cx="944033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인간은 어떤 원소로 이루어져 있을까</a:t>
            </a:r>
            <a:r>
              <a:rPr lang="en-US" altLang="ko-KR" sz="4400" kern="0" dirty="0">
                <a:solidFill>
                  <a:schemeClr val="tx1"/>
                </a:solidFill>
              </a:rPr>
              <a:t>?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sp>
        <p:nvSpPr>
          <p:cNvPr id="16" name="Google Shape;726;p45">
            <a:extLst>
              <a:ext uri="{FF2B5EF4-FFF2-40B4-BE49-F238E27FC236}">
                <a16:creationId xmlns:a16="http://schemas.microsoft.com/office/drawing/2014/main" id="{EDDB6F23-70B6-4282-9123-03686E7D1FF6}"/>
              </a:ext>
            </a:extLst>
          </p:cNvPr>
          <p:cNvSpPr txBox="1">
            <a:spLocks/>
          </p:cNvSpPr>
          <p:nvPr/>
        </p:nvSpPr>
        <p:spPr>
          <a:xfrm>
            <a:off x="8452477" y="2054006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질소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pic>
        <p:nvPicPr>
          <p:cNvPr id="2" name="Picture 2" descr="다빈치 &amp;#39;인체 비례도&amp;#39; 이 그림의 모델은? : 네이버 블로그">
            <a:extLst>
              <a:ext uri="{FF2B5EF4-FFF2-40B4-BE49-F238E27FC236}">
                <a16:creationId xmlns:a16="http://schemas.microsoft.com/office/drawing/2014/main" id="{79DC26DF-550C-40D3-B96F-EB47F3EAE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79" y="1358162"/>
            <a:ext cx="4962538" cy="438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726;p45">
            <a:extLst>
              <a:ext uri="{FF2B5EF4-FFF2-40B4-BE49-F238E27FC236}">
                <a16:creationId xmlns:a16="http://schemas.microsoft.com/office/drawing/2014/main" id="{49A34B3D-F1BC-4FAC-871F-451DF0CC0E07}"/>
              </a:ext>
            </a:extLst>
          </p:cNvPr>
          <p:cNvSpPr txBox="1">
            <a:spLocks/>
          </p:cNvSpPr>
          <p:nvPr/>
        </p:nvSpPr>
        <p:spPr>
          <a:xfrm>
            <a:off x="2036511" y="4836588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황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26" name="Google Shape;726;p45">
            <a:extLst>
              <a:ext uri="{FF2B5EF4-FFF2-40B4-BE49-F238E27FC236}">
                <a16:creationId xmlns:a16="http://schemas.microsoft.com/office/drawing/2014/main" id="{1B7731DE-DCCE-4370-B838-769533D01A91}"/>
              </a:ext>
            </a:extLst>
          </p:cNvPr>
          <p:cNvSpPr txBox="1">
            <a:spLocks/>
          </p:cNvSpPr>
          <p:nvPr/>
        </p:nvSpPr>
        <p:spPr>
          <a:xfrm>
            <a:off x="8420737" y="4725404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철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B323A7-C99D-47BB-97E9-0D1612A16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1695251"/>
            <a:ext cx="1026791" cy="1026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EC9CBC-104B-4851-8B0F-37881F4EA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225" y="4438500"/>
            <a:ext cx="1026791" cy="1026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976571-BD4E-457B-AF70-3F2015046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4585412"/>
            <a:ext cx="1026791" cy="10267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4778169-7514-4545-97E5-3A843A7FE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225" y="1733141"/>
            <a:ext cx="1026791" cy="10267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02D1FAB-788E-47E2-A297-E71759F4D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485" y="2991812"/>
            <a:ext cx="1026791" cy="10267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453228A-B014-45C1-B9BF-2AB1575BF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3160856"/>
            <a:ext cx="1026791" cy="1026791"/>
          </a:xfrm>
          <a:prstGeom prst="rect">
            <a:avLst/>
          </a:prstGeom>
        </p:spPr>
      </p:pic>
      <p:sp>
        <p:nvSpPr>
          <p:cNvPr id="36" name="Google Shape;726;p45">
            <a:extLst>
              <a:ext uri="{FF2B5EF4-FFF2-40B4-BE49-F238E27FC236}">
                <a16:creationId xmlns:a16="http://schemas.microsoft.com/office/drawing/2014/main" id="{B2A8C186-749A-4123-A1F4-931ADDFCE28A}"/>
              </a:ext>
            </a:extLst>
          </p:cNvPr>
          <p:cNvSpPr txBox="1">
            <a:spLocks/>
          </p:cNvSpPr>
          <p:nvPr/>
        </p:nvSpPr>
        <p:spPr>
          <a:xfrm>
            <a:off x="8420737" y="3325181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산소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37" name="Google Shape;726;p45">
            <a:extLst>
              <a:ext uri="{FF2B5EF4-FFF2-40B4-BE49-F238E27FC236}">
                <a16:creationId xmlns:a16="http://schemas.microsoft.com/office/drawing/2014/main" id="{63454E48-4B8C-4DF9-98F2-ECA3B44C85DE}"/>
              </a:ext>
            </a:extLst>
          </p:cNvPr>
          <p:cNvSpPr txBox="1">
            <a:spLocks/>
          </p:cNvSpPr>
          <p:nvPr/>
        </p:nvSpPr>
        <p:spPr>
          <a:xfrm>
            <a:off x="2067442" y="2057466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탄소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39" name="Google Shape;726;p45">
            <a:extLst>
              <a:ext uri="{FF2B5EF4-FFF2-40B4-BE49-F238E27FC236}">
                <a16:creationId xmlns:a16="http://schemas.microsoft.com/office/drawing/2014/main" id="{CBE226C9-C872-4DDB-B984-673D4AF3E3C5}"/>
              </a:ext>
            </a:extLst>
          </p:cNvPr>
          <p:cNvSpPr txBox="1">
            <a:spLocks/>
          </p:cNvSpPr>
          <p:nvPr/>
        </p:nvSpPr>
        <p:spPr>
          <a:xfrm>
            <a:off x="2015663" y="3471392"/>
            <a:ext cx="1394508" cy="4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2400" kern="0" dirty="0">
                <a:solidFill>
                  <a:schemeClr val="tx1"/>
                </a:solidFill>
              </a:rPr>
              <a:t>인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sp>
        <p:nvSpPr>
          <p:cNvPr id="40" name="Google Shape;726;p45">
            <a:extLst>
              <a:ext uri="{FF2B5EF4-FFF2-40B4-BE49-F238E27FC236}">
                <a16:creationId xmlns:a16="http://schemas.microsoft.com/office/drawing/2014/main" id="{4A7BEE03-6770-447E-9C73-D723B8D07B38}"/>
              </a:ext>
            </a:extLst>
          </p:cNvPr>
          <p:cNvSpPr txBox="1">
            <a:spLocks/>
          </p:cNvSpPr>
          <p:nvPr/>
        </p:nvSpPr>
        <p:spPr>
          <a:xfrm>
            <a:off x="640482" y="5652253"/>
            <a:ext cx="11132418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/>
                </a:solidFill>
              </a:rPr>
              <a:t>그 어느 것 하나 지구에서 만들어진 원소가 없다</a:t>
            </a:r>
            <a:r>
              <a:rPr lang="en-US" altLang="ko-KR" sz="3600" kern="0" dirty="0">
                <a:solidFill>
                  <a:schemeClr val="tx1"/>
                </a:solidFill>
              </a:rPr>
              <a:t>.</a:t>
            </a:r>
            <a:endParaRPr 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6" grpId="0"/>
      <p:bldP spid="36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40483" y="247807"/>
            <a:ext cx="4141067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tx1"/>
                </a:solidFill>
              </a:rPr>
              <a:t>별의 내부</a:t>
            </a:r>
            <a:endParaRPr lang="en-US" sz="4800" kern="0" dirty="0">
              <a:solidFill>
                <a:schemeClr val="tx1"/>
              </a:solidFill>
            </a:endParaRPr>
          </a:p>
        </p:txBody>
      </p:sp>
      <p:pic>
        <p:nvPicPr>
          <p:cNvPr id="2050" name="Picture 2" descr="별의 준설과정 : 네이버 블로그">
            <a:extLst>
              <a:ext uri="{FF2B5EF4-FFF2-40B4-BE49-F238E27FC236}">
                <a16:creationId xmlns:a16="http://schemas.microsoft.com/office/drawing/2014/main" id="{1B7DA393-B031-4AF4-BED2-9E61824D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05083"/>
            <a:ext cx="5410200" cy="44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26;p45">
            <a:extLst>
              <a:ext uri="{FF2B5EF4-FFF2-40B4-BE49-F238E27FC236}">
                <a16:creationId xmlns:a16="http://schemas.microsoft.com/office/drawing/2014/main" id="{AC98581E-D7D3-4BE7-8D6A-628BDDAE1C42}"/>
              </a:ext>
            </a:extLst>
          </p:cNvPr>
          <p:cNvSpPr txBox="1">
            <a:spLocks/>
          </p:cNvSpPr>
          <p:nvPr/>
        </p:nvSpPr>
        <p:spPr>
          <a:xfrm>
            <a:off x="640482" y="5652253"/>
            <a:ext cx="11132418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3600" kern="0" dirty="0">
                <a:solidFill>
                  <a:schemeClr val="tx1"/>
                </a:solidFill>
              </a:rPr>
              <a:t>무거운 원소는 별의 내부에서 생긴다</a:t>
            </a:r>
            <a:r>
              <a:rPr lang="en-US" altLang="ko-KR" sz="3600" kern="0" dirty="0">
                <a:solidFill>
                  <a:schemeClr val="tx1"/>
                </a:solidFill>
              </a:rPr>
              <a:t>.</a:t>
            </a:r>
            <a:endParaRPr 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1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640484" y="247807"/>
            <a:ext cx="10551392" cy="105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000" kern="0" dirty="0">
                <a:solidFill>
                  <a:schemeClr val="tx1"/>
                </a:solidFill>
              </a:rPr>
              <a:t>철보다 무거운 원소는 </a:t>
            </a:r>
            <a:r>
              <a:rPr lang="ko-KR" altLang="en-US" sz="4000" kern="0" dirty="0" err="1">
                <a:solidFill>
                  <a:schemeClr val="tx1"/>
                </a:solidFill>
              </a:rPr>
              <a:t>초신성</a:t>
            </a:r>
            <a:r>
              <a:rPr lang="ko-KR" altLang="en-US" sz="4000" kern="0" dirty="0">
                <a:solidFill>
                  <a:schemeClr val="tx1"/>
                </a:solidFill>
              </a:rPr>
              <a:t> 폭발에서 생긴다</a:t>
            </a:r>
            <a:r>
              <a:rPr lang="en-US" altLang="ko-KR" sz="4000" kern="0" dirty="0">
                <a:solidFill>
                  <a:schemeClr val="tx1"/>
                </a:solidFill>
              </a:rPr>
              <a:t>.</a:t>
            </a:r>
            <a:endParaRPr lang="en-US" sz="4400" kern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F776DC-BCEF-4D7C-9502-12BC2D62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05108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9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541987" y="2219324"/>
            <a:ext cx="9316513" cy="179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인류는 대폭발의 아득히 먼 후손이다</a:t>
            </a:r>
            <a:r>
              <a:rPr lang="en-US" altLang="ko-KR" sz="4400" kern="0" dirty="0">
                <a:solidFill>
                  <a:schemeClr val="bg1"/>
                </a:solidFill>
              </a:rPr>
              <a:t>. </a:t>
            </a:r>
            <a:r>
              <a:rPr lang="ko-KR" altLang="en-US" sz="4400" kern="0" dirty="0">
                <a:solidFill>
                  <a:schemeClr val="bg1"/>
                </a:solidFill>
              </a:rPr>
              <a:t>우리는 코스모스에서 나왔다</a:t>
            </a:r>
            <a:r>
              <a:rPr lang="en-US" altLang="ko-KR" sz="4400" kern="0" dirty="0">
                <a:solidFill>
                  <a:schemeClr val="bg1"/>
                </a:solidFill>
              </a:rPr>
              <a:t>. 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5F246-2159-44C7-A6D8-403ACBBCF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7" name="Google Shape;726;p45">
            <a:extLst>
              <a:ext uri="{FF2B5EF4-FFF2-40B4-BE49-F238E27FC236}">
                <a16:creationId xmlns:a16="http://schemas.microsoft.com/office/drawing/2014/main" id="{340FEBF6-A009-4E04-9F5E-6960AE20A4A8}"/>
              </a:ext>
            </a:extLst>
          </p:cNvPr>
          <p:cNvSpPr txBox="1">
            <a:spLocks/>
          </p:cNvSpPr>
          <p:nvPr/>
        </p:nvSpPr>
        <p:spPr>
          <a:xfrm>
            <a:off x="1437743" y="2257426"/>
            <a:ext cx="9316513" cy="211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itillium Web"/>
              <a:buNone/>
              <a:defRPr sz="7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그리고 코스모스를 알고자</a:t>
            </a:r>
            <a:r>
              <a:rPr lang="en-US" altLang="ko-KR" sz="4400" kern="0" dirty="0">
                <a:solidFill>
                  <a:schemeClr val="bg1"/>
                </a:solidFill>
              </a:rPr>
              <a:t>, </a:t>
            </a:r>
          </a:p>
          <a:p>
            <a:pPr latinLnBrk="0"/>
            <a:r>
              <a:rPr lang="ko-KR" altLang="en-US" sz="4400" kern="0" dirty="0">
                <a:solidFill>
                  <a:schemeClr val="bg1"/>
                </a:solidFill>
              </a:rPr>
              <a:t>더불어 코스모스를 변화시키고자 태어난 존재다</a:t>
            </a:r>
            <a:r>
              <a:rPr lang="en-US" altLang="ko-KR" sz="4400" kern="0" dirty="0">
                <a:solidFill>
                  <a:schemeClr val="bg1"/>
                </a:solidFill>
              </a:rPr>
              <a:t>. </a:t>
            </a:r>
            <a:endParaRPr lang="en-US" sz="4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1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641</Words>
  <Application>Microsoft Office PowerPoint</Application>
  <PresentationFormat>와이드스크린</PresentationFormat>
  <Paragraphs>123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Titillium Web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ETRI</dc:creator>
  <cp:lastModifiedBy>ETRI</cp:lastModifiedBy>
  <cp:revision>155</cp:revision>
  <dcterms:created xsi:type="dcterms:W3CDTF">2022-02-14T09:01:40Z</dcterms:created>
  <dcterms:modified xsi:type="dcterms:W3CDTF">2022-02-17T11:03:56Z</dcterms:modified>
</cp:coreProperties>
</file>